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57"/>
  </p:notesMasterIdLst>
  <p:handoutMasterIdLst>
    <p:handoutMasterId r:id="rId58"/>
  </p:handoutMasterIdLst>
  <p:sldIdLst>
    <p:sldId id="466" r:id="rId2"/>
    <p:sldId id="467" r:id="rId3"/>
    <p:sldId id="350" r:id="rId4"/>
    <p:sldId id="375" r:id="rId5"/>
    <p:sldId id="406" r:id="rId6"/>
    <p:sldId id="424" r:id="rId7"/>
    <p:sldId id="425" r:id="rId8"/>
    <p:sldId id="368" r:id="rId9"/>
    <p:sldId id="414" r:id="rId10"/>
    <p:sldId id="427" r:id="rId11"/>
    <p:sldId id="429" r:id="rId12"/>
    <p:sldId id="421" r:id="rId13"/>
    <p:sldId id="430" r:id="rId14"/>
    <p:sldId id="468" r:id="rId15"/>
    <p:sldId id="469" r:id="rId16"/>
    <p:sldId id="432" r:id="rId17"/>
    <p:sldId id="422" r:id="rId18"/>
    <p:sldId id="433" r:id="rId19"/>
    <p:sldId id="434" r:id="rId20"/>
    <p:sldId id="440" r:id="rId21"/>
    <p:sldId id="355" r:id="rId22"/>
    <p:sldId id="435" r:id="rId23"/>
    <p:sldId id="470" r:id="rId24"/>
    <p:sldId id="441" r:id="rId25"/>
    <p:sldId id="436" r:id="rId26"/>
    <p:sldId id="442" r:id="rId27"/>
    <p:sldId id="443" r:id="rId28"/>
    <p:sldId id="437" r:id="rId29"/>
    <p:sldId id="471" r:id="rId30"/>
    <p:sldId id="445" r:id="rId31"/>
    <p:sldId id="446" r:id="rId32"/>
    <p:sldId id="447" r:id="rId33"/>
    <p:sldId id="448" r:id="rId34"/>
    <p:sldId id="449" r:id="rId35"/>
    <p:sldId id="472" r:id="rId36"/>
    <p:sldId id="451" r:id="rId37"/>
    <p:sldId id="452" r:id="rId38"/>
    <p:sldId id="453" r:id="rId39"/>
    <p:sldId id="473" r:id="rId40"/>
    <p:sldId id="475" r:id="rId41"/>
    <p:sldId id="455" r:id="rId42"/>
    <p:sldId id="476" r:id="rId43"/>
    <p:sldId id="477" r:id="rId44"/>
    <p:sldId id="478" r:id="rId45"/>
    <p:sldId id="458" r:id="rId46"/>
    <p:sldId id="459" r:id="rId47"/>
    <p:sldId id="460" r:id="rId48"/>
    <p:sldId id="374" r:id="rId49"/>
    <p:sldId id="461" r:id="rId50"/>
    <p:sldId id="462" r:id="rId51"/>
    <p:sldId id="479" r:id="rId52"/>
    <p:sldId id="464" r:id="rId53"/>
    <p:sldId id="439" r:id="rId54"/>
    <p:sldId id="465" r:id="rId55"/>
    <p:sldId id="373"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iller" initials="MM" lastIdx="1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38"/>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4" autoAdjust="0"/>
    <p:restoredTop sz="94364" autoAdjust="0"/>
  </p:normalViewPr>
  <p:slideViewPr>
    <p:cSldViewPr>
      <p:cViewPr>
        <p:scale>
          <a:sx n="96" d="100"/>
          <a:sy n="96" d="100"/>
        </p:scale>
        <p:origin x="-1248" y="341"/>
      </p:cViewPr>
      <p:guideLst>
        <p:guide orient="horz" pos="2160"/>
        <p:guide pos="2880"/>
      </p:guideLst>
    </p:cSldViewPr>
  </p:slideViewPr>
  <p:outlineViewPr>
    <p:cViewPr>
      <p:scale>
        <a:sx n="33" d="100"/>
        <a:sy n="33" d="100"/>
      </p:scale>
      <p:origin x="0" y="-58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107" d="100"/>
          <a:sy n="107" d="100"/>
        </p:scale>
        <p:origin x="4062" y="12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t>3/19/2018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t>3/19/2018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a:t>
            </a:fld>
            <a:endParaRPr lang="en-US" dirty="0"/>
          </a:p>
        </p:txBody>
      </p:sp>
    </p:spTree>
    <p:extLst>
      <p:ext uri="{BB962C8B-B14F-4D97-AF65-F5344CB8AC3E}">
        <p14:creationId xmlns:p14="http://schemas.microsoft.com/office/powerpoint/2010/main" val="586199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4.11(a), Page 211. </a:t>
            </a:r>
          </a:p>
          <a:p>
            <a:r>
              <a:rPr lang="en-US" sz="1200" b="0" i="0" u="none" strike="noStrike" kern="1200" baseline="0" dirty="0">
                <a:solidFill>
                  <a:schemeClr val="tx1"/>
                </a:solidFill>
                <a:latin typeface="+mn-lt"/>
                <a:ea typeface="+mn-ea"/>
                <a:cs typeface="+mn-cs"/>
              </a:rPr>
              <a:t>In a two-tier architecture, a web server responds to requests for web pages and a database server provides backend data storage.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26</a:t>
            </a:fld>
            <a:endParaRPr lang="en-US" dirty="0"/>
          </a:p>
        </p:txBody>
      </p:sp>
    </p:spTree>
    <p:extLst>
      <p:ext uri="{BB962C8B-B14F-4D97-AF65-F5344CB8AC3E}">
        <p14:creationId xmlns:p14="http://schemas.microsoft.com/office/powerpoint/2010/main" val="1503545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4.11(b), Page 211. </a:t>
            </a:r>
          </a:p>
          <a:p>
            <a:r>
              <a:rPr lang="en-US" sz="1200" b="0" i="0" u="none" strike="noStrike" kern="1200" baseline="0" dirty="0">
                <a:solidFill>
                  <a:schemeClr val="tx1"/>
                </a:solidFill>
                <a:latin typeface="+mn-lt"/>
                <a:ea typeface="+mn-ea"/>
                <a:cs typeface="+mn-cs"/>
              </a:rPr>
              <a:t>In a multi-tier architecture, a web server is linked to a middle-tier layer that typically includes a series of application servers that perform specific tasks, as well as to a backend layer of existing corporate systems.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27</a:t>
            </a:fld>
            <a:endParaRPr lang="en-US" dirty="0"/>
          </a:p>
        </p:txBody>
      </p:sp>
    </p:spTree>
    <p:extLst>
      <p:ext uri="{BB962C8B-B14F-4D97-AF65-F5344CB8AC3E}">
        <p14:creationId xmlns:p14="http://schemas.microsoft.com/office/powerpoint/2010/main" val="3403172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73D6722-9B4D-4E29-B226-C325925A8118}" type="slidenum">
              <a:rPr lang="en-US" smtClean="0"/>
              <a:t>51</a:t>
            </a:fld>
            <a:endParaRPr lang="en-US" dirty="0"/>
          </a:p>
        </p:txBody>
      </p:sp>
    </p:spTree>
    <p:extLst>
      <p:ext uri="{BB962C8B-B14F-4D97-AF65-F5344CB8AC3E}">
        <p14:creationId xmlns:p14="http://schemas.microsoft.com/office/powerpoint/2010/main" val="66583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0"/>
              <a:t>Slide 3 is </a:t>
            </a:r>
            <a:r>
              <a:rPr lang="en-US" b="0" dirty="0"/>
              <a:t>a list of textbook LO numbers and statements.</a:t>
            </a:r>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a:t>
            </a:fld>
            <a:endParaRPr lang="en-US" dirty="0"/>
          </a:p>
        </p:txBody>
      </p:sp>
    </p:spTree>
    <p:extLst>
      <p:ext uri="{BB962C8B-B14F-4D97-AF65-F5344CB8AC3E}">
        <p14:creationId xmlns:p14="http://schemas.microsoft.com/office/powerpoint/2010/main" val="789363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4.1, Page 193.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 SWOT analysis describes your firm’s strengths, weaknesses, opportunities, and threats.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8</a:t>
            </a:fld>
            <a:endParaRPr lang="en-US" dirty="0"/>
          </a:p>
        </p:txBody>
      </p:sp>
    </p:spTree>
    <p:extLst>
      <p:ext uri="{BB962C8B-B14F-4D97-AF65-F5344CB8AC3E}">
        <p14:creationId xmlns:p14="http://schemas.microsoft.com/office/powerpoint/2010/main" val="1306761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4.2, Page 194. </a:t>
            </a:r>
          </a:p>
          <a:p>
            <a:r>
              <a:rPr lang="en-US" sz="1200" b="0" i="0" u="none" strike="noStrike" kern="1200" baseline="0" dirty="0">
                <a:solidFill>
                  <a:schemeClr val="tx1"/>
                </a:solidFill>
                <a:latin typeface="+mn-lt"/>
                <a:ea typeface="+mn-ea"/>
                <a:cs typeface="+mn-cs"/>
              </a:rPr>
              <a:t>An e-commerce presence requires firms to consider the four different kinds of presence, and the platforms and activities associated with each type of presence.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9</a:t>
            </a:fld>
            <a:endParaRPr lang="en-US" dirty="0"/>
          </a:p>
        </p:txBody>
      </p:sp>
    </p:spTree>
    <p:extLst>
      <p:ext uri="{BB962C8B-B14F-4D97-AF65-F5344CB8AC3E}">
        <p14:creationId xmlns:p14="http://schemas.microsoft.com/office/powerpoint/2010/main" val="3069728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4.5, Page 199.</a:t>
            </a:r>
          </a:p>
        </p:txBody>
      </p:sp>
      <p:sp>
        <p:nvSpPr>
          <p:cNvPr id="4" name="Slide Number Placeholder 3"/>
          <p:cNvSpPr>
            <a:spLocks noGrp="1"/>
          </p:cNvSpPr>
          <p:nvPr>
            <p:ph type="sldNum" sz="quarter" idx="10"/>
          </p:nvPr>
        </p:nvSpPr>
        <p:spPr/>
        <p:txBody>
          <a:bodyPr/>
          <a:lstStyle/>
          <a:p>
            <a:fld id="{A73D6722-9B4D-4E29-B226-C325925A8118}" type="slidenum">
              <a:rPr lang="en-US" smtClean="0"/>
              <a:t>12</a:t>
            </a:fld>
            <a:endParaRPr lang="en-US" dirty="0"/>
          </a:p>
        </p:txBody>
      </p:sp>
    </p:spTree>
    <p:extLst>
      <p:ext uri="{BB962C8B-B14F-4D97-AF65-F5344CB8AC3E}">
        <p14:creationId xmlns:p14="http://schemas.microsoft.com/office/powerpoint/2010/main" val="3746682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4.6(a), Page 201.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data flow diagram describes the flow of information requests</a:t>
            </a:r>
            <a:r>
              <a:rPr lang="en-US" baseline="0" dirty="0"/>
              <a:t> and responses for a simple website.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17</a:t>
            </a:fld>
            <a:endParaRPr lang="en-US" dirty="0"/>
          </a:p>
        </p:txBody>
      </p:sp>
    </p:spTree>
    <p:extLst>
      <p:ext uri="{BB962C8B-B14F-4D97-AF65-F5344CB8AC3E}">
        <p14:creationId xmlns:p14="http://schemas.microsoft.com/office/powerpoint/2010/main" val="16912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4.6(b), Page 201.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baseline="0" dirty="0"/>
              <a:t> physical design describes the hardware and software needed to realize the logical design.</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18</a:t>
            </a:fld>
            <a:endParaRPr lang="en-US" dirty="0"/>
          </a:p>
        </p:txBody>
      </p:sp>
    </p:spTree>
    <p:extLst>
      <p:ext uri="{BB962C8B-B14F-4D97-AF65-F5344CB8AC3E}">
        <p14:creationId xmlns:p14="http://schemas.microsoft.com/office/powerpoint/2010/main" val="1582682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4.7, Page 202.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You have a number of alternatives to consider when building and hosting an e-commerce site.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20</a:t>
            </a:fld>
            <a:endParaRPr lang="en-US" dirty="0"/>
          </a:p>
        </p:txBody>
      </p:sp>
    </p:spTree>
    <p:extLst>
      <p:ext uri="{BB962C8B-B14F-4D97-AF65-F5344CB8AC3E}">
        <p14:creationId xmlns:p14="http://schemas.microsoft.com/office/powerpoint/2010/main" val="1908903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4.10, Page 210. </a:t>
            </a:r>
          </a:p>
          <a:p>
            <a:r>
              <a:rPr lang="en-US" sz="1200" b="0" i="0" u="none" strike="noStrike" kern="1200" baseline="0" dirty="0">
                <a:solidFill>
                  <a:schemeClr val="tx1"/>
                </a:solidFill>
                <a:latin typeface="+mn-lt"/>
                <a:ea typeface="+mn-ea"/>
                <a:cs typeface="+mn-cs"/>
              </a:rPr>
              <a:t>Website optimization requires that you consider three factors: page content, page generation, and page delivery.</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24</a:t>
            </a:fld>
            <a:endParaRPr lang="en-US" dirty="0"/>
          </a:p>
        </p:txBody>
      </p:sp>
    </p:spTree>
    <p:extLst>
      <p:ext uri="{BB962C8B-B14F-4D97-AF65-F5344CB8AC3E}">
        <p14:creationId xmlns:p14="http://schemas.microsoft.com/office/powerpoint/2010/main" val="422084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3/19/2018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857429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t>3/19/2018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93506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3/19/2018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pic>
        <p:nvPicPr>
          <p:cNvPr id="7"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11" name="TextBox 10"/>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2803726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3/19/2018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Box 12"/>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29810628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3/19/2018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000"/>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3/19/2018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NSIGHT 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008638"/>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008638"/>
              </a:buClr>
              <a:buSzPct val="100000"/>
              <a:defRPr sz="2800"/>
            </a:lvl1pPr>
            <a:lvl2pPr>
              <a:buClr>
                <a:srgbClr val="008638"/>
              </a:buClr>
              <a:defRPr sz="2000"/>
            </a:lvl2pPr>
            <a:lvl3pPr>
              <a:buClr>
                <a:srgbClr val="008638"/>
              </a:buClr>
              <a:defRPr/>
            </a:lvl3pPr>
            <a:lvl4pPr>
              <a:buClr>
                <a:srgbClr val="008638"/>
              </a:buClr>
              <a:defRPr/>
            </a:lvl4pPr>
            <a:lvl5pPr>
              <a:buClr>
                <a:srgbClr val="008638"/>
              </a:buClr>
              <a:defRPr/>
            </a:lvl5pPr>
            <a:lvl6pPr>
              <a:buClr>
                <a:srgbClr val="008638"/>
              </a:buClr>
              <a:defRPr/>
            </a:lvl6pPr>
            <a:lvl7pPr>
              <a:buClr>
                <a:srgbClr val="008638"/>
              </a:buClr>
              <a:defRPr/>
            </a:lvl7pPr>
            <a:lvl8pPr>
              <a:buClr>
                <a:srgbClr val="008638"/>
              </a:buClr>
              <a:defRPr/>
            </a:lvl8pPr>
            <a:lvl9pPr>
              <a:buClr>
                <a:srgbClr val="008638"/>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3/19/2018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6606873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3/19/2018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3/19/2018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3600" y="6376789"/>
            <a:ext cx="918000" cy="279915"/>
          </a:xfrm>
          <a:prstGeom prst="rect">
            <a:avLst/>
          </a:prstGeom>
        </p:spPr>
      </p:pic>
      <p:sp>
        <p:nvSpPr>
          <p:cNvPr id="9" name="TextBox 8"/>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22037960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3/19/2018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t>3/19/2018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3/19/2018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Box 12"/>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pic>
        <p:nvPicPr>
          <p:cNvPr id="14" name="Picture 13"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528118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3/19/2018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10" name="TextBox 9"/>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3711136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3/19/2018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650021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000"/>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3/19/2018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29660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NSIGHT 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008638"/>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8638"/>
              </a:buClr>
              <a:buSzPct val="100000"/>
              <a:defRPr sz="2800"/>
            </a:lvl1pPr>
            <a:lvl2pPr>
              <a:buClr>
                <a:srgbClr val="008638"/>
              </a:buClr>
              <a:defRPr sz="2000"/>
            </a:lvl2pPr>
            <a:lvl3pPr>
              <a:buClr>
                <a:srgbClr val="008638"/>
              </a:buClr>
              <a:defRPr/>
            </a:lvl3pPr>
            <a:lvl4pPr>
              <a:buClr>
                <a:srgbClr val="008638"/>
              </a:buClr>
              <a:defRPr/>
            </a:lvl4pPr>
            <a:lvl5pPr>
              <a:buClr>
                <a:srgbClr val="008638"/>
              </a:buClr>
              <a:defRPr/>
            </a:lvl5pPr>
            <a:lvl6pPr>
              <a:buClr>
                <a:srgbClr val="008638"/>
              </a:buClr>
              <a:defRPr/>
            </a:lvl6pPr>
            <a:lvl7pPr>
              <a:buClr>
                <a:srgbClr val="008638"/>
              </a:buClr>
              <a:defRPr/>
            </a:lvl7pPr>
            <a:lvl8pPr>
              <a:buClr>
                <a:srgbClr val="008638"/>
              </a:buClr>
              <a:defRPr/>
            </a:lvl8pPr>
            <a:lvl9pPr>
              <a:buClr>
                <a:srgbClr val="008638"/>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3/19/2018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37372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3/19/2018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862497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3/19/2018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9" name="TextBox 8"/>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Tree>
    <p:extLst>
      <p:ext uri="{BB962C8B-B14F-4D97-AF65-F5344CB8AC3E}">
        <p14:creationId xmlns:p14="http://schemas.microsoft.com/office/powerpoint/2010/main" val="2581073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3/19/2018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4072416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a:t>Click to edit Master title style</a:t>
            </a:r>
            <a:endParaRPr lang="en-US" dirty="0"/>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3/19/2018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683762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3/19/2018</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8" name="TextBox 7"/>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pic>
        <p:nvPicPr>
          <p:cNvPr id="9" name="Picture 8" descr="Pearson Logo"/>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4097361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57" r:id="rId12"/>
    <p:sldLayoutId id="2147483656" r:id="rId13"/>
    <p:sldLayoutId id="2147483650" r:id="rId14"/>
    <p:sldLayoutId id="2147483661" r:id="rId15"/>
    <p:sldLayoutId id="2147483659" r:id="rId16"/>
    <p:sldLayoutId id="2147483658" r:id="rId17"/>
    <p:sldLayoutId id="2147483660" r:id="rId18"/>
    <p:sldLayoutId id="2147483654" r:id="rId19"/>
    <p:sldLayoutId id="2147483655" r:id="rId20"/>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E-commerce 2017 </a:t>
            </a:r>
            <a:br>
              <a:rPr lang="en-US" sz="3200" dirty="0"/>
            </a:br>
            <a:r>
              <a:rPr lang="en-US" sz="3200" dirty="0"/>
              <a:t>business. technology. society. 13</a:t>
            </a:r>
            <a:r>
              <a:rPr lang="en-US" sz="3200" baseline="30000" dirty="0"/>
              <a:t>th</a:t>
            </a:r>
            <a:r>
              <a:rPr lang="en-US" sz="3200" dirty="0"/>
              <a:t> edition</a:t>
            </a:r>
          </a:p>
        </p:txBody>
      </p:sp>
      <p:sp>
        <p:nvSpPr>
          <p:cNvPr id="3" name="Subtitle 2"/>
          <p:cNvSpPr>
            <a:spLocks noGrp="1"/>
          </p:cNvSpPr>
          <p:nvPr>
            <p:ph type="subTitle" idx="1"/>
          </p:nvPr>
        </p:nvSpPr>
        <p:spPr/>
        <p:txBody>
          <a:bodyPr/>
          <a:lstStyle/>
          <a:p>
            <a:r>
              <a:rPr lang="en-US" sz="1800" dirty="0"/>
              <a:t>Accessibility standards-compliant</a:t>
            </a:r>
          </a:p>
        </p:txBody>
      </p:sp>
      <p:pic>
        <p:nvPicPr>
          <p:cNvPr id="9" name="Shape 23" descr="Pearson Logo"/>
          <p:cNvPicPr preferRelativeResize="0"/>
          <p:nvPr/>
        </p:nvPicPr>
        <p:blipFill rotWithShape="1">
          <a:blip r:embed="rId2">
            <a:alphaModFix/>
          </a:blip>
          <a:srcRect/>
          <a:stretch/>
        </p:blipFill>
        <p:spPr>
          <a:xfrm>
            <a:off x="523372" y="6136431"/>
            <a:ext cx="695828" cy="492969"/>
          </a:xfrm>
          <a:prstGeom prst="rect">
            <a:avLst/>
          </a:prstGeom>
          <a:noFill/>
          <a:ln>
            <a:noFill/>
          </a:ln>
        </p:spPr>
      </p:pic>
      <p:sp>
        <p:nvSpPr>
          <p:cNvPr id="7" name="TextBox 6"/>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385010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an E-commerce Site: A Systematic Approach</a:t>
            </a:r>
          </a:p>
        </p:txBody>
      </p:sp>
      <p:sp>
        <p:nvSpPr>
          <p:cNvPr id="3" name="Content Placeholder 2"/>
          <p:cNvSpPr>
            <a:spLocks noGrp="1"/>
          </p:cNvSpPr>
          <p:nvPr>
            <p:ph idx="1"/>
          </p:nvPr>
        </p:nvSpPr>
        <p:spPr/>
        <p:txBody>
          <a:bodyPr/>
          <a:lstStyle/>
          <a:p>
            <a:r>
              <a:rPr lang="en-US" dirty="0"/>
              <a:t>Most important management challenges:</a:t>
            </a:r>
          </a:p>
          <a:p>
            <a:pPr marL="914400" lvl="1" indent="-457200">
              <a:buFont typeface="+mj-lt"/>
              <a:buAutoNum type="arabicPeriod"/>
            </a:pPr>
            <a:r>
              <a:rPr lang="en-US" dirty="0"/>
              <a:t>Developing a clear understanding of business objectives</a:t>
            </a:r>
          </a:p>
          <a:p>
            <a:pPr marL="914400" lvl="1" indent="-457200">
              <a:buFont typeface="+mj-lt"/>
              <a:buAutoNum type="arabicPeriod"/>
            </a:pPr>
            <a:r>
              <a:rPr lang="en-US" dirty="0"/>
              <a:t>Knowing how to choose the right technology to achieve those objectives</a:t>
            </a:r>
          </a:p>
          <a:p>
            <a:r>
              <a:rPr lang="en-US" dirty="0"/>
              <a:t>Main factors to consider</a:t>
            </a:r>
          </a:p>
          <a:p>
            <a:pPr lvl="1"/>
            <a:r>
              <a:rPr lang="en-US" dirty="0"/>
              <a:t>Management</a:t>
            </a:r>
          </a:p>
          <a:p>
            <a:pPr lvl="1"/>
            <a:r>
              <a:rPr lang="en-US" dirty="0"/>
              <a:t>Hardware architecture</a:t>
            </a:r>
          </a:p>
          <a:p>
            <a:pPr lvl="1"/>
            <a:r>
              <a:rPr lang="en-US" dirty="0"/>
              <a:t>Software</a:t>
            </a:r>
          </a:p>
          <a:p>
            <a:pPr lvl="1"/>
            <a:r>
              <a:rPr lang="en-US" dirty="0"/>
              <a:t>Design</a:t>
            </a:r>
          </a:p>
          <a:p>
            <a:pPr lvl="1"/>
            <a:r>
              <a:rPr lang="en-US" dirty="0"/>
              <a:t>Telecommunications</a:t>
            </a:r>
          </a:p>
          <a:p>
            <a:pPr lvl="1"/>
            <a:r>
              <a:rPr lang="en-US" dirty="0"/>
              <a:t>Human resources</a:t>
            </a:r>
          </a:p>
        </p:txBody>
      </p:sp>
      <p:sp>
        <p:nvSpPr>
          <p:cNvPr id="4" name="文字方塊 3"/>
          <p:cNvSpPr txBox="1"/>
          <p:nvPr/>
        </p:nvSpPr>
        <p:spPr>
          <a:xfrm>
            <a:off x="2362200" y="762000"/>
            <a:ext cx="6019800" cy="461665"/>
          </a:xfrm>
          <a:prstGeom prst="rect">
            <a:avLst/>
          </a:prstGeom>
          <a:solidFill>
            <a:srgbClr val="FFFF00"/>
          </a:solidFill>
        </p:spPr>
        <p:txBody>
          <a:bodyPr wrap="square" rtlCol="0">
            <a:spAutoFit/>
          </a:bodyPr>
          <a:lstStyle/>
          <a:p>
            <a:r>
              <a:rPr lang="zh-TW" altLang="en-US" sz="2400" dirty="0"/>
              <a:t>建立一個電子商務平台：一個有系統的方法</a:t>
            </a:r>
          </a:p>
        </p:txBody>
      </p:sp>
      <p:sp>
        <p:nvSpPr>
          <p:cNvPr id="5" name="文字方塊 4"/>
          <p:cNvSpPr txBox="1"/>
          <p:nvPr/>
        </p:nvSpPr>
        <p:spPr>
          <a:xfrm>
            <a:off x="5943600" y="1276290"/>
            <a:ext cx="2320212" cy="400110"/>
          </a:xfrm>
          <a:prstGeom prst="rect">
            <a:avLst/>
          </a:prstGeom>
          <a:solidFill>
            <a:srgbClr val="FFFF00"/>
          </a:solidFill>
        </p:spPr>
        <p:txBody>
          <a:bodyPr wrap="square" rtlCol="0">
            <a:spAutoFit/>
          </a:bodyPr>
          <a:lstStyle/>
          <a:p>
            <a:r>
              <a:rPr lang="zh-TW" altLang="en-US" sz="2000" dirty="0"/>
              <a:t>最重要的管理挑戰：</a:t>
            </a:r>
          </a:p>
        </p:txBody>
      </p:sp>
      <p:sp>
        <p:nvSpPr>
          <p:cNvPr id="6" name="文字方塊 5"/>
          <p:cNvSpPr txBox="1"/>
          <p:nvPr/>
        </p:nvSpPr>
        <p:spPr>
          <a:xfrm>
            <a:off x="6466114" y="1884650"/>
            <a:ext cx="2743200" cy="307777"/>
          </a:xfrm>
          <a:prstGeom prst="rect">
            <a:avLst/>
          </a:prstGeom>
          <a:solidFill>
            <a:srgbClr val="FFFF00"/>
          </a:solidFill>
        </p:spPr>
        <p:txBody>
          <a:bodyPr wrap="square" rtlCol="0">
            <a:spAutoFit/>
          </a:bodyPr>
          <a:lstStyle/>
          <a:p>
            <a:r>
              <a:rPr lang="zh-TW" altLang="en-US" sz="1400" dirty="0"/>
              <a:t>發展一個簡單易了解的商業目標</a:t>
            </a:r>
            <a:endParaRPr lang="en-US" altLang="zh-TW" sz="1400" dirty="0"/>
          </a:p>
        </p:txBody>
      </p:sp>
      <p:sp>
        <p:nvSpPr>
          <p:cNvPr id="7" name="文字方塊 6"/>
          <p:cNvSpPr txBox="1"/>
          <p:nvPr/>
        </p:nvSpPr>
        <p:spPr>
          <a:xfrm>
            <a:off x="5791200" y="2819400"/>
            <a:ext cx="3276600" cy="307777"/>
          </a:xfrm>
          <a:prstGeom prst="rect">
            <a:avLst/>
          </a:prstGeom>
          <a:solidFill>
            <a:srgbClr val="FFFF00"/>
          </a:solidFill>
        </p:spPr>
        <p:txBody>
          <a:bodyPr wrap="square" rtlCol="0">
            <a:spAutoFit/>
          </a:bodyPr>
          <a:lstStyle/>
          <a:p>
            <a:r>
              <a:rPr lang="zh-TW" altLang="en-US" sz="1400" dirty="0"/>
              <a:t>知道如何選擇對的技術來達成這個目標</a:t>
            </a:r>
            <a:endParaRPr lang="en-US" altLang="zh-TW" sz="1400" dirty="0"/>
          </a:p>
        </p:txBody>
      </p:sp>
      <p:sp>
        <p:nvSpPr>
          <p:cNvPr id="8" name="文字方塊 7"/>
          <p:cNvSpPr txBox="1"/>
          <p:nvPr/>
        </p:nvSpPr>
        <p:spPr>
          <a:xfrm>
            <a:off x="4519126" y="3314371"/>
            <a:ext cx="1998306" cy="400110"/>
          </a:xfrm>
          <a:prstGeom prst="rect">
            <a:avLst/>
          </a:prstGeom>
          <a:solidFill>
            <a:srgbClr val="FFFF00"/>
          </a:solidFill>
        </p:spPr>
        <p:txBody>
          <a:bodyPr wrap="square" rtlCol="0">
            <a:spAutoFit/>
          </a:bodyPr>
          <a:lstStyle/>
          <a:p>
            <a:r>
              <a:rPr lang="zh-TW" altLang="en-US" sz="2000" dirty="0"/>
              <a:t>主要的考慮因素</a:t>
            </a:r>
          </a:p>
        </p:txBody>
      </p:sp>
      <p:sp>
        <p:nvSpPr>
          <p:cNvPr id="9" name="文字方塊 8"/>
          <p:cNvSpPr txBox="1"/>
          <p:nvPr/>
        </p:nvSpPr>
        <p:spPr>
          <a:xfrm>
            <a:off x="3882313" y="3744686"/>
            <a:ext cx="1981200" cy="2308324"/>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400" dirty="0"/>
              <a:t>管理</a:t>
            </a:r>
            <a:endParaRPr lang="en-US" altLang="zh-TW" sz="2400" dirty="0"/>
          </a:p>
          <a:p>
            <a:pPr marL="342900" indent="-342900">
              <a:buFont typeface="Arial" panose="020B0604020202020204" pitchFamily="34" charset="0"/>
              <a:buChar char="─"/>
            </a:pPr>
            <a:r>
              <a:rPr lang="zh-TW" altLang="en-US" sz="2400" dirty="0"/>
              <a:t>硬體架構</a:t>
            </a:r>
            <a:endParaRPr lang="en-US" altLang="zh-TW" sz="2400" dirty="0"/>
          </a:p>
          <a:p>
            <a:pPr marL="342900" indent="-342900">
              <a:buFont typeface="Arial" panose="020B0604020202020204" pitchFamily="34" charset="0"/>
              <a:buChar char="─"/>
            </a:pPr>
            <a:r>
              <a:rPr lang="zh-TW" altLang="en-US" sz="2400" dirty="0"/>
              <a:t>軟體</a:t>
            </a:r>
            <a:endParaRPr lang="en-US" altLang="zh-TW" sz="2400" dirty="0"/>
          </a:p>
          <a:p>
            <a:pPr marL="342900" indent="-342900">
              <a:buFont typeface="Arial" panose="020B0604020202020204" pitchFamily="34" charset="0"/>
              <a:buChar char="─"/>
            </a:pPr>
            <a:r>
              <a:rPr lang="zh-TW" altLang="en-US" sz="2400" dirty="0"/>
              <a:t>設計</a:t>
            </a:r>
            <a:endParaRPr lang="en-US" altLang="zh-TW" sz="2400" dirty="0"/>
          </a:p>
          <a:p>
            <a:pPr marL="342900" indent="-342900">
              <a:buFont typeface="Arial" panose="020B0604020202020204" pitchFamily="34" charset="0"/>
              <a:buChar char="─"/>
            </a:pPr>
            <a:r>
              <a:rPr lang="zh-TW" altLang="en-US" sz="2400" dirty="0"/>
              <a:t>電信</a:t>
            </a:r>
            <a:endParaRPr lang="en-US" altLang="zh-TW" sz="2400" dirty="0"/>
          </a:p>
          <a:p>
            <a:pPr marL="342900" indent="-342900">
              <a:buFont typeface="Arial" panose="020B0604020202020204" pitchFamily="34" charset="0"/>
              <a:buChar char="─"/>
            </a:pPr>
            <a:r>
              <a:rPr lang="zh-TW" altLang="en-US" sz="2400" dirty="0"/>
              <a:t>人力資源</a:t>
            </a:r>
            <a:endParaRPr lang="en-US" altLang="zh-TW" sz="2400" dirty="0"/>
          </a:p>
        </p:txBody>
      </p:sp>
    </p:spTree>
    <p:extLst>
      <p:ext uri="{BB962C8B-B14F-4D97-AF65-F5344CB8AC3E}">
        <p14:creationId xmlns:p14="http://schemas.microsoft.com/office/powerpoint/2010/main" val="264735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The Systems Development Life Cycle</a:t>
            </a:r>
          </a:p>
        </p:txBody>
      </p:sp>
      <p:sp>
        <p:nvSpPr>
          <p:cNvPr id="3" name="Content Placeholder 2"/>
          <p:cNvSpPr>
            <a:spLocks noGrp="1"/>
          </p:cNvSpPr>
          <p:nvPr>
            <p:ph idx="1"/>
          </p:nvPr>
        </p:nvSpPr>
        <p:spPr/>
        <p:txBody>
          <a:bodyPr/>
          <a:lstStyle/>
          <a:p>
            <a:r>
              <a:rPr lang="en-US" dirty="0"/>
              <a:t>Methodology for understanding business objectives of a system and designing an appropriate solution</a:t>
            </a:r>
          </a:p>
          <a:p>
            <a:r>
              <a:rPr lang="en-US" dirty="0"/>
              <a:t>Five major steps:</a:t>
            </a:r>
          </a:p>
          <a:p>
            <a:pPr lvl="1"/>
            <a:r>
              <a:rPr lang="en-US" dirty="0"/>
              <a:t>Systems analysis/planning</a:t>
            </a:r>
          </a:p>
          <a:p>
            <a:pPr lvl="1"/>
            <a:r>
              <a:rPr lang="en-US" dirty="0"/>
              <a:t>Systems design</a:t>
            </a:r>
          </a:p>
          <a:p>
            <a:pPr lvl="1"/>
            <a:r>
              <a:rPr lang="en-US" dirty="0"/>
              <a:t>Building the system</a:t>
            </a:r>
          </a:p>
          <a:p>
            <a:pPr lvl="1"/>
            <a:r>
              <a:rPr lang="en-US" dirty="0"/>
              <a:t>Testing</a:t>
            </a:r>
          </a:p>
          <a:p>
            <a:pPr lvl="1"/>
            <a:r>
              <a:rPr lang="en-US" dirty="0"/>
              <a:t>Implementation</a:t>
            </a:r>
          </a:p>
        </p:txBody>
      </p:sp>
      <p:sp>
        <p:nvSpPr>
          <p:cNvPr id="4" name="文字方塊 3"/>
          <p:cNvSpPr txBox="1"/>
          <p:nvPr/>
        </p:nvSpPr>
        <p:spPr>
          <a:xfrm>
            <a:off x="1600200" y="838200"/>
            <a:ext cx="3657600" cy="461665"/>
          </a:xfrm>
          <a:prstGeom prst="rect">
            <a:avLst/>
          </a:prstGeom>
          <a:solidFill>
            <a:srgbClr val="FFFF00"/>
          </a:solidFill>
        </p:spPr>
        <p:txBody>
          <a:bodyPr wrap="square" rtlCol="0">
            <a:spAutoFit/>
          </a:bodyPr>
          <a:lstStyle/>
          <a:p>
            <a:r>
              <a:rPr lang="zh-TW" altLang="en-US" sz="2400" dirty="0"/>
              <a:t>規劃：系統開發生命週期</a:t>
            </a:r>
          </a:p>
        </p:txBody>
      </p:sp>
      <p:sp>
        <p:nvSpPr>
          <p:cNvPr id="5" name="文字方塊 4"/>
          <p:cNvSpPr txBox="1"/>
          <p:nvPr/>
        </p:nvSpPr>
        <p:spPr>
          <a:xfrm>
            <a:off x="3962400" y="2465457"/>
            <a:ext cx="3953070" cy="707886"/>
          </a:xfrm>
          <a:prstGeom prst="rect">
            <a:avLst/>
          </a:prstGeom>
          <a:solidFill>
            <a:srgbClr val="FFFF00"/>
          </a:solidFill>
        </p:spPr>
        <p:txBody>
          <a:bodyPr wrap="square" rtlCol="0">
            <a:spAutoFit/>
          </a:bodyPr>
          <a:lstStyle/>
          <a:p>
            <a:r>
              <a:rPr lang="zh-TW" altLang="en-US" sz="2000" dirty="0"/>
              <a:t>了解系統的商業目標跟</a:t>
            </a:r>
            <a:endParaRPr lang="en-US" altLang="zh-TW" sz="2000" dirty="0"/>
          </a:p>
          <a:p>
            <a:r>
              <a:rPr lang="zh-TW" altLang="en-US" sz="2000" dirty="0"/>
              <a:t>設計一個適合的解決方案的方法。</a:t>
            </a:r>
          </a:p>
        </p:txBody>
      </p:sp>
      <p:sp>
        <p:nvSpPr>
          <p:cNvPr id="6" name="文字方塊 5"/>
          <p:cNvSpPr txBox="1"/>
          <p:nvPr/>
        </p:nvSpPr>
        <p:spPr>
          <a:xfrm>
            <a:off x="3429000" y="3186547"/>
            <a:ext cx="1600200" cy="400110"/>
          </a:xfrm>
          <a:prstGeom prst="rect">
            <a:avLst/>
          </a:prstGeom>
          <a:solidFill>
            <a:srgbClr val="FFFF00"/>
          </a:solidFill>
        </p:spPr>
        <p:txBody>
          <a:bodyPr wrap="square" rtlCol="0">
            <a:spAutoFit/>
          </a:bodyPr>
          <a:lstStyle/>
          <a:p>
            <a:r>
              <a:rPr lang="en-US" altLang="zh-TW" sz="2000" dirty="0"/>
              <a:t>5</a:t>
            </a:r>
            <a:r>
              <a:rPr lang="zh-TW" altLang="en-US" sz="2000" dirty="0"/>
              <a:t>個主要步驟</a:t>
            </a:r>
          </a:p>
        </p:txBody>
      </p:sp>
      <p:sp>
        <p:nvSpPr>
          <p:cNvPr id="7" name="文字方塊 6"/>
          <p:cNvSpPr txBox="1"/>
          <p:nvPr/>
        </p:nvSpPr>
        <p:spPr>
          <a:xfrm>
            <a:off x="4343400" y="3615202"/>
            <a:ext cx="2517710" cy="1938992"/>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400" dirty="0"/>
              <a:t>系統分析</a:t>
            </a:r>
            <a:r>
              <a:rPr lang="en-US" altLang="zh-TW" sz="2400" dirty="0"/>
              <a:t>/</a:t>
            </a:r>
            <a:r>
              <a:rPr lang="zh-TW" altLang="en-US" sz="2400" dirty="0"/>
              <a:t>規劃</a:t>
            </a:r>
            <a:endParaRPr lang="en-US" altLang="zh-TW" sz="2400" dirty="0"/>
          </a:p>
          <a:p>
            <a:pPr marL="342900" indent="-342900">
              <a:buFont typeface="Arial" panose="020B0604020202020204" pitchFamily="34" charset="0"/>
              <a:buChar char="─"/>
            </a:pPr>
            <a:r>
              <a:rPr lang="zh-TW" altLang="en-US" sz="2400" dirty="0"/>
              <a:t>系統設計</a:t>
            </a:r>
            <a:endParaRPr lang="en-US" altLang="zh-TW" sz="2400" dirty="0"/>
          </a:p>
          <a:p>
            <a:pPr marL="342900" indent="-342900">
              <a:buFont typeface="Arial" panose="020B0604020202020204" pitchFamily="34" charset="0"/>
              <a:buChar char="─"/>
            </a:pPr>
            <a:r>
              <a:rPr lang="zh-TW" altLang="en-US" sz="2400" dirty="0"/>
              <a:t>建立系統</a:t>
            </a:r>
            <a:endParaRPr lang="en-US" altLang="zh-TW" sz="2400" dirty="0"/>
          </a:p>
          <a:p>
            <a:pPr marL="342900" indent="-342900">
              <a:buFont typeface="Arial" panose="020B0604020202020204" pitchFamily="34" charset="0"/>
              <a:buChar char="─"/>
            </a:pPr>
            <a:r>
              <a:rPr lang="zh-TW" altLang="en-US" sz="2400" dirty="0"/>
              <a:t>測試</a:t>
            </a:r>
            <a:endParaRPr lang="en-US" altLang="zh-TW" sz="2400" dirty="0"/>
          </a:p>
          <a:p>
            <a:pPr marL="342900" indent="-342900">
              <a:buFont typeface="Arial" panose="020B0604020202020204" pitchFamily="34" charset="0"/>
              <a:buChar char="─"/>
            </a:pPr>
            <a:r>
              <a:rPr lang="zh-TW" altLang="en-US" sz="2400" dirty="0"/>
              <a:t>實作</a:t>
            </a:r>
            <a:endParaRPr lang="en-US" altLang="zh-TW" sz="2400" dirty="0"/>
          </a:p>
        </p:txBody>
      </p:sp>
    </p:spTree>
    <p:extLst>
      <p:ext uri="{BB962C8B-B14F-4D97-AF65-F5344CB8AC3E}">
        <p14:creationId xmlns:p14="http://schemas.microsoft.com/office/powerpoint/2010/main" val="16586132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4.5: Website Systems Development Life Cycle</a:t>
            </a:r>
          </a:p>
        </p:txBody>
      </p:sp>
      <p:sp>
        <p:nvSpPr>
          <p:cNvPr id="4" name="Text Placeholder 3"/>
          <p:cNvSpPr>
            <a:spLocks noGrp="1"/>
          </p:cNvSpPr>
          <p:nvPr>
            <p:ph type="body" sz="quarter" idx="13"/>
          </p:nvPr>
        </p:nvSpPr>
        <p:spPr/>
        <p:txBody>
          <a:bodyPr/>
          <a:lstStyle/>
          <a:p>
            <a:endParaRPr lang="en-US" dirty="0"/>
          </a:p>
        </p:txBody>
      </p:sp>
      <p:pic>
        <p:nvPicPr>
          <p:cNvPr id="8" name="Picture 7" descr="Figure 4.5 illusrates the five  stages  of the systems development life cycl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56280" y="1371600"/>
            <a:ext cx="6879039"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3124200" y="762000"/>
            <a:ext cx="3657600" cy="461665"/>
          </a:xfrm>
          <a:prstGeom prst="rect">
            <a:avLst/>
          </a:prstGeom>
          <a:solidFill>
            <a:srgbClr val="FFFF00"/>
          </a:solidFill>
        </p:spPr>
        <p:txBody>
          <a:bodyPr wrap="square" rtlCol="0">
            <a:spAutoFit/>
          </a:bodyPr>
          <a:lstStyle/>
          <a:p>
            <a:r>
              <a:rPr lang="zh-TW" altLang="en-US" sz="2400" dirty="0" smtClean="0"/>
              <a:t>網站系統</a:t>
            </a:r>
            <a:r>
              <a:rPr lang="zh-TW" altLang="en-US" sz="2400" dirty="0"/>
              <a:t>開發生命週期</a:t>
            </a:r>
          </a:p>
        </p:txBody>
      </p:sp>
      <p:sp>
        <p:nvSpPr>
          <p:cNvPr id="6" name="文字方塊 5"/>
          <p:cNvSpPr txBox="1"/>
          <p:nvPr/>
        </p:nvSpPr>
        <p:spPr>
          <a:xfrm>
            <a:off x="2057400" y="2057400"/>
            <a:ext cx="1066800" cy="584775"/>
          </a:xfrm>
          <a:prstGeom prst="rect">
            <a:avLst/>
          </a:prstGeom>
          <a:solidFill>
            <a:srgbClr val="FFFF00"/>
          </a:solidFill>
        </p:spPr>
        <p:txBody>
          <a:bodyPr wrap="square" rtlCol="0">
            <a:spAutoFit/>
          </a:bodyPr>
          <a:lstStyle/>
          <a:p>
            <a:r>
              <a:rPr lang="zh-TW" altLang="en-US" sz="1600" dirty="0" smtClean="0"/>
              <a:t>系統分析</a:t>
            </a:r>
            <a:r>
              <a:rPr lang="en-US" altLang="zh-TW" sz="1600" dirty="0" smtClean="0"/>
              <a:t>/</a:t>
            </a:r>
            <a:r>
              <a:rPr lang="zh-TW" altLang="en-US" sz="1600" dirty="0" smtClean="0"/>
              <a:t>規劃</a:t>
            </a:r>
            <a:endParaRPr lang="zh-TW" altLang="en-US" sz="1600" dirty="0"/>
          </a:p>
        </p:txBody>
      </p:sp>
      <p:sp>
        <p:nvSpPr>
          <p:cNvPr id="7" name="文字方塊 6"/>
          <p:cNvSpPr txBox="1"/>
          <p:nvPr/>
        </p:nvSpPr>
        <p:spPr>
          <a:xfrm>
            <a:off x="3048000" y="2743200"/>
            <a:ext cx="1066800" cy="338554"/>
          </a:xfrm>
          <a:prstGeom prst="rect">
            <a:avLst/>
          </a:prstGeom>
          <a:solidFill>
            <a:srgbClr val="FFFF00"/>
          </a:solidFill>
        </p:spPr>
        <p:txBody>
          <a:bodyPr wrap="square" rtlCol="0">
            <a:spAutoFit/>
          </a:bodyPr>
          <a:lstStyle/>
          <a:p>
            <a:r>
              <a:rPr lang="zh-TW" altLang="en-US" sz="1600" dirty="0" smtClean="0"/>
              <a:t>系統設計</a:t>
            </a:r>
            <a:endParaRPr lang="zh-TW" altLang="en-US" sz="1600" dirty="0"/>
          </a:p>
        </p:txBody>
      </p:sp>
      <p:sp>
        <p:nvSpPr>
          <p:cNvPr id="9" name="文字方塊 8"/>
          <p:cNvSpPr txBox="1"/>
          <p:nvPr/>
        </p:nvSpPr>
        <p:spPr>
          <a:xfrm>
            <a:off x="4419600" y="2804494"/>
            <a:ext cx="1066800" cy="338554"/>
          </a:xfrm>
          <a:prstGeom prst="rect">
            <a:avLst/>
          </a:prstGeom>
          <a:solidFill>
            <a:srgbClr val="FFFF00"/>
          </a:solidFill>
        </p:spPr>
        <p:txBody>
          <a:bodyPr wrap="square" rtlCol="0">
            <a:spAutoFit/>
          </a:bodyPr>
          <a:lstStyle/>
          <a:p>
            <a:r>
              <a:rPr lang="zh-TW" altLang="en-US" sz="1600" dirty="0" smtClean="0"/>
              <a:t>建造系統</a:t>
            </a:r>
            <a:endParaRPr lang="zh-TW" altLang="en-US" sz="1600" dirty="0"/>
          </a:p>
        </p:txBody>
      </p:sp>
      <p:sp>
        <p:nvSpPr>
          <p:cNvPr id="10" name="文字方塊 9"/>
          <p:cNvSpPr txBox="1"/>
          <p:nvPr/>
        </p:nvSpPr>
        <p:spPr>
          <a:xfrm>
            <a:off x="6052640" y="2270797"/>
            <a:ext cx="1458320" cy="338554"/>
          </a:xfrm>
          <a:prstGeom prst="rect">
            <a:avLst/>
          </a:prstGeom>
          <a:solidFill>
            <a:srgbClr val="FFFF00"/>
          </a:solidFill>
        </p:spPr>
        <p:txBody>
          <a:bodyPr wrap="square" rtlCol="0">
            <a:spAutoFit/>
          </a:bodyPr>
          <a:lstStyle/>
          <a:p>
            <a:r>
              <a:rPr lang="zh-TW" altLang="en-US" sz="1600" dirty="0" smtClean="0"/>
              <a:t>交付完成服務</a:t>
            </a:r>
            <a:endParaRPr lang="en-US" altLang="zh-TW" sz="1600" dirty="0" smtClean="0"/>
          </a:p>
        </p:txBody>
      </p:sp>
      <p:sp>
        <p:nvSpPr>
          <p:cNvPr id="11" name="文字方塊 10"/>
          <p:cNvSpPr txBox="1"/>
          <p:nvPr/>
        </p:nvSpPr>
        <p:spPr>
          <a:xfrm>
            <a:off x="6270080" y="4572000"/>
            <a:ext cx="2481759" cy="1815882"/>
          </a:xfrm>
          <a:prstGeom prst="rect">
            <a:avLst/>
          </a:prstGeom>
          <a:solidFill>
            <a:srgbClr val="FFFF00"/>
          </a:solidFill>
        </p:spPr>
        <p:txBody>
          <a:bodyPr wrap="square" rtlCol="0">
            <a:spAutoFit/>
          </a:bodyPr>
          <a:lstStyle/>
          <a:p>
            <a:r>
              <a:rPr lang="zh-TW" altLang="en-US" sz="1600" dirty="0" smtClean="0"/>
              <a:t>最好的做法</a:t>
            </a:r>
            <a:endParaRPr lang="en-US" altLang="zh-TW" sz="1600" dirty="0" smtClean="0"/>
          </a:p>
          <a:p>
            <a:r>
              <a:rPr lang="zh-TW" altLang="en-US" sz="1600" dirty="0"/>
              <a:t>持續</a:t>
            </a:r>
            <a:r>
              <a:rPr lang="zh-TW" altLang="en-US" sz="1600" dirty="0" smtClean="0"/>
              <a:t>可用性</a:t>
            </a:r>
            <a:r>
              <a:rPr lang="en-US" altLang="zh-TW" sz="1600" dirty="0" smtClean="0"/>
              <a:t>99%+</a:t>
            </a:r>
          </a:p>
          <a:p>
            <a:r>
              <a:rPr lang="zh-TW" altLang="en-US" sz="1600" dirty="0" smtClean="0"/>
              <a:t>可擴展設</a:t>
            </a:r>
            <a:r>
              <a:rPr lang="zh-TW" altLang="en-US" sz="1600" dirty="0"/>
              <a:t>計</a:t>
            </a:r>
            <a:endParaRPr lang="en-US" altLang="zh-TW" sz="1600" dirty="0" smtClean="0"/>
          </a:p>
          <a:p>
            <a:r>
              <a:rPr lang="zh-TW" altLang="en-US" sz="1600" dirty="0" smtClean="0"/>
              <a:t>建立交付管理</a:t>
            </a:r>
            <a:endParaRPr lang="en-US" altLang="zh-TW" sz="1600" dirty="0" smtClean="0"/>
          </a:p>
          <a:p>
            <a:r>
              <a:rPr lang="zh-TW" altLang="en-US" sz="1600" dirty="0" smtClean="0"/>
              <a:t>成長計畫</a:t>
            </a:r>
            <a:endParaRPr lang="en-US" altLang="zh-TW" sz="1600" dirty="0" smtClean="0"/>
          </a:p>
          <a:p>
            <a:r>
              <a:rPr lang="zh-TW" altLang="en-US" sz="1600" dirty="0" smtClean="0"/>
              <a:t>設計高速的</a:t>
            </a:r>
            <a:r>
              <a:rPr lang="zh-TW" altLang="en-US" sz="1600" dirty="0"/>
              <a:t>頁</a:t>
            </a:r>
            <a:r>
              <a:rPr lang="zh-TW" altLang="en-US" sz="1600" dirty="0" smtClean="0"/>
              <a:t>面</a:t>
            </a:r>
            <a:endParaRPr lang="en-US" altLang="zh-TW" sz="1600" dirty="0" smtClean="0"/>
          </a:p>
          <a:p>
            <a:r>
              <a:rPr lang="zh-TW" altLang="en-US" sz="1600" dirty="0" smtClean="0"/>
              <a:t>了解且優化系統的工作量</a:t>
            </a:r>
            <a:endParaRPr lang="zh-TW" altLang="en-US" sz="1600" dirty="0"/>
          </a:p>
        </p:txBody>
      </p:sp>
      <p:sp>
        <p:nvSpPr>
          <p:cNvPr id="12" name="文字方塊 11"/>
          <p:cNvSpPr txBox="1"/>
          <p:nvPr/>
        </p:nvSpPr>
        <p:spPr>
          <a:xfrm>
            <a:off x="5486400" y="3169994"/>
            <a:ext cx="800101" cy="338554"/>
          </a:xfrm>
          <a:prstGeom prst="rect">
            <a:avLst/>
          </a:prstGeom>
          <a:solidFill>
            <a:srgbClr val="FFFF00"/>
          </a:solidFill>
        </p:spPr>
        <p:txBody>
          <a:bodyPr wrap="square" rtlCol="0">
            <a:spAutoFit/>
          </a:bodyPr>
          <a:lstStyle/>
          <a:p>
            <a:r>
              <a:rPr lang="zh-TW" altLang="en-US" sz="1600" smtClean="0"/>
              <a:t>測</a:t>
            </a:r>
            <a:r>
              <a:rPr lang="zh-TW" altLang="en-US" sz="1600"/>
              <a:t>試</a:t>
            </a:r>
            <a:endParaRPr lang="en-US" altLang="zh-TW" sz="1600" dirty="0" smtClean="0"/>
          </a:p>
        </p:txBody>
      </p:sp>
    </p:spTree>
    <p:extLst>
      <p:ext uri="{BB962C8B-B14F-4D97-AF65-F5344CB8AC3E}">
        <p14:creationId xmlns:p14="http://schemas.microsoft.com/office/powerpoint/2010/main" val="41695690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Analysis/Planning</a:t>
            </a:r>
          </a:p>
        </p:txBody>
      </p:sp>
      <p:sp>
        <p:nvSpPr>
          <p:cNvPr id="3" name="Content Placeholder 2"/>
          <p:cNvSpPr>
            <a:spLocks noGrp="1"/>
          </p:cNvSpPr>
          <p:nvPr>
            <p:ph idx="1"/>
          </p:nvPr>
        </p:nvSpPr>
        <p:spPr/>
        <p:txBody>
          <a:bodyPr/>
          <a:lstStyle/>
          <a:p>
            <a:r>
              <a:rPr lang="en-US" dirty="0"/>
              <a:t>Business objectives: </a:t>
            </a:r>
          </a:p>
          <a:p>
            <a:pPr lvl="1"/>
            <a:r>
              <a:rPr lang="en-US" dirty="0"/>
              <a:t>List of capabilities you want your site to have</a:t>
            </a:r>
          </a:p>
          <a:p>
            <a:r>
              <a:rPr lang="en-US" dirty="0"/>
              <a:t>System functionalities: </a:t>
            </a:r>
          </a:p>
          <a:p>
            <a:pPr lvl="1"/>
            <a:r>
              <a:rPr lang="en-US" dirty="0"/>
              <a:t>List of information system capabilities needed to achieve business objectives</a:t>
            </a:r>
          </a:p>
          <a:p>
            <a:r>
              <a:rPr lang="en-US" dirty="0"/>
              <a:t>Information requirements: </a:t>
            </a:r>
          </a:p>
          <a:p>
            <a:pPr lvl="1"/>
            <a:r>
              <a:rPr lang="en-US" dirty="0"/>
              <a:t>Information elements that system must produce in order to achieve business objectives</a:t>
            </a:r>
          </a:p>
        </p:txBody>
      </p:sp>
      <p:sp>
        <p:nvSpPr>
          <p:cNvPr id="5" name="文字方塊 4"/>
          <p:cNvSpPr txBox="1"/>
          <p:nvPr/>
        </p:nvSpPr>
        <p:spPr>
          <a:xfrm>
            <a:off x="5410200" y="850987"/>
            <a:ext cx="2209800" cy="461665"/>
          </a:xfrm>
          <a:prstGeom prst="rect">
            <a:avLst/>
          </a:prstGeom>
          <a:solidFill>
            <a:srgbClr val="FFFF00"/>
          </a:solidFill>
        </p:spPr>
        <p:txBody>
          <a:bodyPr wrap="square" rtlCol="0">
            <a:spAutoFit/>
          </a:bodyPr>
          <a:lstStyle/>
          <a:p>
            <a:r>
              <a:rPr lang="zh-TW" altLang="en-US" sz="2400" dirty="0" smtClean="0"/>
              <a:t>系統分析</a:t>
            </a:r>
            <a:r>
              <a:rPr lang="en-US" altLang="zh-TW" sz="2400" dirty="0" smtClean="0"/>
              <a:t>/</a:t>
            </a:r>
            <a:r>
              <a:rPr lang="zh-TW" altLang="en-US" sz="2400" dirty="0" smtClean="0"/>
              <a:t>規劃</a:t>
            </a:r>
            <a:endParaRPr lang="zh-TW" altLang="en-US" sz="2400" dirty="0"/>
          </a:p>
        </p:txBody>
      </p:sp>
      <p:sp>
        <p:nvSpPr>
          <p:cNvPr id="6" name="文字方塊 5"/>
          <p:cNvSpPr txBox="1"/>
          <p:nvPr/>
        </p:nvSpPr>
        <p:spPr>
          <a:xfrm>
            <a:off x="4152900" y="1519147"/>
            <a:ext cx="1447800" cy="461665"/>
          </a:xfrm>
          <a:prstGeom prst="rect">
            <a:avLst/>
          </a:prstGeom>
          <a:solidFill>
            <a:srgbClr val="FFFF00"/>
          </a:solidFill>
        </p:spPr>
        <p:txBody>
          <a:bodyPr wrap="square" rtlCol="0">
            <a:spAutoFit/>
          </a:bodyPr>
          <a:lstStyle/>
          <a:p>
            <a:r>
              <a:rPr lang="zh-TW" altLang="en-US" sz="2400" dirty="0"/>
              <a:t>商業目標</a:t>
            </a:r>
          </a:p>
        </p:txBody>
      </p:sp>
      <p:sp>
        <p:nvSpPr>
          <p:cNvPr id="7" name="文字方塊 6"/>
          <p:cNvSpPr txBox="1"/>
          <p:nvPr/>
        </p:nvSpPr>
        <p:spPr>
          <a:xfrm>
            <a:off x="6365132" y="2123921"/>
            <a:ext cx="2476500" cy="338554"/>
          </a:xfrm>
          <a:prstGeom prst="rect">
            <a:avLst/>
          </a:prstGeom>
          <a:solidFill>
            <a:srgbClr val="FFFF00"/>
          </a:solidFill>
        </p:spPr>
        <p:txBody>
          <a:bodyPr wrap="square" rtlCol="0">
            <a:spAutoFit/>
          </a:bodyPr>
          <a:lstStyle/>
          <a:p>
            <a:r>
              <a:rPr lang="zh-TW" altLang="en-US" sz="1600" dirty="0" smtClean="0"/>
              <a:t>希望</a:t>
            </a:r>
            <a:r>
              <a:rPr lang="zh-TW" altLang="en-US" sz="1600" dirty="0"/>
              <a:t>網站擁有的功能列表</a:t>
            </a:r>
          </a:p>
        </p:txBody>
      </p:sp>
      <p:sp>
        <p:nvSpPr>
          <p:cNvPr id="8" name="文字方塊 7"/>
          <p:cNvSpPr txBox="1"/>
          <p:nvPr/>
        </p:nvSpPr>
        <p:spPr>
          <a:xfrm>
            <a:off x="4289898" y="2616127"/>
            <a:ext cx="1447800" cy="461665"/>
          </a:xfrm>
          <a:prstGeom prst="rect">
            <a:avLst/>
          </a:prstGeom>
          <a:solidFill>
            <a:srgbClr val="FFFF00"/>
          </a:solidFill>
        </p:spPr>
        <p:txBody>
          <a:bodyPr wrap="square" rtlCol="0">
            <a:spAutoFit/>
          </a:bodyPr>
          <a:lstStyle/>
          <a:p>
            <a:r>
              <a:rPr lang="zh-TW" altLang="en-US" sz="2400" dirty="0"/>
              <a:t>系統功能</a:t>
            </a:r>
          </a:p>
        </p:txBody>
      </p:sp>
      <p:sp>
        <p:nvSpPr>
          <p:cNvPr id="9" name="文字方塊 8"/>
          <p:cNvSpPr txBox="1"/>
          <p:nvPr/>
        </p:nvSpPr>
        <p:spPr>
          <a:xfrm>
            <a:off x="2590800" y="3479356"/>
            <a:ext cx="3581400" cy="338554"/>
          </a:xfrm>
          <a:prstGeom prst="rect">
            <a:avLst/>
          </a:prstGeom>
          <a:solidFill>
            <a:srgbClr val="FFFF00"/>
          </a:solidFill>
        </p:spPr>
        <p:txBody>
          <a:bodyPr wrap="square" rtlCol="0">
            <a:spAutoFit/>
          </a:bodyPr>
          <a:lstStyle/>
          <a:p>
            <a:r>
              <a:rPr lang="zh-TW" altLang="en-US" sz="1600" dirty="0" smtClean="0"/>
              <a:t>實現</a:t>
            </a:r>
            <a:r>
              <a:rPr lang="zh-TW" altLang="en-US" sz="1600" smtClean="0"/>
              <a:t>商業目標之系統</a:t>
            </a:r>
            <a:r>
              <a:rPr lang="zh-TW" altLang="en-US" sz="1600" dirty="0"/>
              <a:t>所</a:t>
            </a:r>
            <a:r>
              <a:rPr lang="zh-TW" altLang="en-US" sz="1600" dirty="0" smtClean="0"/>
              <a:t>需</a:t>
            </a:r>
            <a:r>
              <a:rPr lang="zh-TW" altLang="en-US" sz="1600" dirty="0"/>
              <a:t>的</a:t>
            </a:r>
            <a:r>
              <a:rPr lang="zh-TW" altLang="en-US" sz="1600" dirty="0" smtClean="0"/>
              <a:t>能力</a:t>
            </a:r>
            <a:r>
              <a:rPr lang="zh-TW" altLang="en-US" sz="1600" dirty="0"/>
              <a:t>清單</a:t>
            </a:r>
          </a:p>
        </p:txBody>
      </p:sp>
      <p:sp>
        <p:nvSpPr>
          <p:cNvPr id="10" name="文字方塊 9"/>
          <p:cNvSpPr txBox="1"/>
          <p:nvPr/>
        </p:nvSpPr>
        <p:spPr>
          <a:xfrm>
            <a:off x="4876800" y="3904933"/>
            <a:ext cx="1447800" cy="461665"/>
          </a:xfrm>
          <a:prstGeom prst="rect">
            <a:avLst/>
          </a:prstGeom>
          <a:solidFill>
            <a:srgbClr val="FFFF00"/>
          </a:solidFill>
        </p:spPr>
        <p:txBody>
          <a:bodyPr wrap="square" rtlCol="0">
            <a:spAutoFit/>
          </a:bodyPr>
          <a:lstStyle/>
          <a:p>
            <a:r>
              <a:rPr lang="zh-TW" altLang="en-US" sz="2400" dirty="0" smtClean="0"/>
              <a:t>信息要求</a:t>
            </a:r>
            <a:endParaRPr lang="zh-TW" altLang="en-US" sz="2400" dirty="0"/>
          </a:p>
        </p:txBody>
      </p:sp>
      <p:sp>
        <p:nvSpPr>
          <p:cNvPr id="11" name="文字方塊 10"/>
          <p:cNvSpPr txBox="1"/>
          <p:nvPr/>
        </p:nvSpPr>
        <p:spPr>
          <a:xfrm>
            <a:off x="4574432" y="4798456"/>
            <a:ext cx="3581400" cy="338554"/>
          </a:xfrm>
          <a:prstGeom prst="rect">
            <a:avLst/>
          </a:prstGeom>
          <a:solidFill>
            <a:srgbClr val="FFFF00"/>
          </a:solidFill>
        </p:spPr>
        <p:txBody>
          <a:bodyPr wrap="square" rtlCol="0">
            <a:spAutoFit/>
          </a:bodyPr>
          <a:lstStyle/>
          <a:p>
            <a:r>
              <a:rPr lang="zh-TW" altLang="en-US" sz="1600" dirty="0" smtClean="0"/>
              <a:t>為實現商業目標</a:t>
            </a:r>
            <a:r>
              <a:rPr lang="zh-TW" altLang="en-US" sz="1600" dirty="0"/>
              <a:t>系統</a:t>
            </a:r>
            <a:r>
              <a:rPr lang="zh-TW" altLang="en-US" sz="1600" dirty="0" smtClean="0"/>
              <a:t>必須</a:t>
            </a:r>
            <a:r>
              <a:rPr lang="zh-TW" altLang="en-US" sz="1600" dirty="0"/>
              <a:t>產生</a:t>
            </a:r>
            <a:r>
              <a:rPr lang="zh-TW" altLang="en-US" sz="1600" dirty="0" smtClean="0"/>
              <a:t>的資料</a:t>
            </a:r>
            <a:endParaRPr lang="zh-TW" altLang="en-US" sz="1600" dirty="0"/>
          </a:p>
        </p:txBody>
      </p:sp>
    </p:spTree>
    <p:extLst>
      <p:ext uri="{BB962C8B-B14F-4D97-AF65-F5344CB8AC3E}">
        <p14:creationId xmlns:p14="http://schemas.microsoft.com/office/powerpoint/2010/main" val="16764893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solidFill>
                  <a:schemeClr val="bg2"/>
                </a:solidFill>
              </a:rPr>
              <a:t>Table</a:t>
            </a:r>
            <a:r>
              <a:rPr lang="en-US" dirty="0"/>
              <a:t> 4.2: System Analysis, Business Objectives, System Functionalities, and Information Requirements for a Typical </a:t>
            </a:r>
            <a:br>
              <a:rPr lang="en-US" dirty="0"/>
            </a:br>
            <a:r>
              <a:rPr lang="en-US" dirty="0"/>
              <a:t>E-commerce Site (1 of 2)</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2799465"/>
              </p:ext>
            </p:extLst>
          </p:nvPr>
        </p:nvGraphicFramePr>
        <p:xfrm>
          <a:off x="457200" y="2514600"/>
          <a:ext cx="8229600" cy="3657600"/>
        </p:xfrm>
        <a:graphic>
          <a:graphicData uri="http://schemas.openxmlformats.org/drawingml/2006/table">
            <a:tbl>
              <a:tblPr firstRow="1" bandRow="1">
                <a:tableStyleId>{3B4B98B0-60AC-42C2-AFA5-B58CD77FA1E5}</a:tableStyleId>
              </a:tblPr>
              <a:tblGrid>
                <a:gridCol w="2057400">
                  <a:extLst>
                    <a:ext uri="{9D8B030D-6E8A-4147-A177-3AD203B41FA5}">
                      <a16:colId xmlns:a16="http://schemas.microsoft.com/office/drawing/2014/main" xmlns="" val="20000"/>
                    </a:ext>
                  </a:extLst>
                </a:gridCol>
                <a:gridCol w="2209800">
                  <a:extLst>
                    <a:ext uri="{9D8B030D-6E8A-4147-A177-3AD203B41FA5}">
                      <a16:colId xmlns:a16="http://schemas.microsoft.com/office/drawing/2014/main" xmlns="" val="20001"/>
                    </a:ext>
                  </a:extLst>
                </a:gridCol>
                <a:gridCol w="3962400">
                  <a:extLst>
                    <a:ext uri="{9D8B030D-6E8A-4147-A177-3AD203B41FA5}">
                      <a16:colId xmlns:a16="http://schemas.microsoft.com/office/drawing/2014/main" xmlns="" val="20002"/>
                    </a:ext>
                  </a:extLst>
                </a:gridCol>
              </a:tblGrid>
              <a:tr h="335280">
                <a:tc>
                  <a:txBody>
                    <a:bodyPr/>
                    <a:lstStyle/>
                    <a:p>
                      <a:r>
                        <a:rPr lang="en-US" sz="1400" dirty="0"/>
                        <a:t>BUSINESS OBJECTIVE</a:t>
                      </a:r>
                    </a:p>
                  </a:txBody>
                  <a:tcPr/>
                </a:tc>
                <a:tc>
                  <a:txBody>
                    <a:bodyPr/>
                    <a:lstStyle/>
                    <a:p>
                      <a:r>
                        <a:rPr lang="en-US" sz="1400" dirty="0"/>
                        <a:t>SYSTEM</a:t>
                      </a:r>
                      <a:r>
                        <a:rPr lang="en-US" sz="1400" baseline="0" dirty="0"/>
                        <a:t> FUNCTIONALITY</a:t>
                      </a:r>
                      <a:endParaRPr lang="en-US" sz="1400" dirty="0"/>
                    </a:p>
                  </a:txBody>
                  <a:tcPr/>
                </a:tc>
                <a:tc>
                  <a:txBody>
                    <a:bodyPr/>
                    <a:lstStyle/>
                    <a:p>
                      <a:r>
                        <a:rPr lang="en-US" sz="1400" dirty="0"/>
                        <a:t>INFORMATION REQUIREMENTS</a:t>
                      </a:r>
                    </a:p>
                  </a:txBody>
                  <a:tcPr/>
                </a:tc>
                <a:extLst>
                  <a:ext uri="{0D108BD9-81ED-4DB2-BD59-A6C34878D82A}">
                    <a16:rowId xmlns:a16="http://schemas.microsoft.com/office/drawing/2014/main" xmlns="" val="10000"/>
                  </a:ext>
                </a:extLst>
              </a:tr>
              <a:tr h="335280">
                <a:tc>
                  <a:txBody>
                    <a:bodyPr/>
                    <a:lstStyle/>
                    <a:p>
                      <a:r>
                        <a:rPr lang="en-US" sz="1400" dirty="0"/>
                        <a:t>Display</a:t>
                      </a:r>
                      <a:r>
                        <a:rPr lang="en-US" sz="1400" baseline="0" dirty="0"/>
                        <a:t> goods</a:t>
                      </a:r>
                      <a:endParaRPr lang="en-US" sz="1400" dirty="0"/>
                    </a:p>
                  </a:txBody>
                  <a:tcPr/>
                </a:tc>
                <a:tc>
                  <a:txBody>
                    <a:bodyPr/>
                    <a:lstStyle/>
                    <a:p>
                      <a:r>
                        <a:rPr lang="en-US" sz="1400" dirty="0"/>
                        <a:t>Digital catalog</a:t>
                      </a:r>
                    </a:p>
                  </a:txBody>
                  <a:tcPr/>
                </a:tc>
                <a:tc>
                  <a:txBody>
                    <a:bodyPr/>
                    <a:lstStyle/>
                    <a:p>
                      <a:r>
                        <a:rPr lang="en-US" sz="1400" dirty="0"/>
                        <a:t>Dynamic</a:t>
                      </a:r>
                      <a:r>
                        <a:rPr lang="en-US" sz="1400" baseline="0" dirty="0"/>
                        <a:t> text and graphics catalog</a:t>
                      </a:r>
                      <a:endParaRPr lang="en-US" sz="1400" dirty="0"/>
                    </a:p>
                  </a:txBody>
                  <a:tcPr/>
                </a:tc>
                <a:extLst>
                  <a:ext uri="{0D108BD9-81ED-4DB2-BD59-A6C34878D82A}">
                    <a16:rowId xmlns:a16="http://schemas.microsoft.com/office/drawing/2014/main" xmlns="" val="10001"/>
                  </a:ext>
                </a:extLst>
              </a:tr>
              <a:tr h="335280">
                <a:tc>
                  <a:txBody>
                    <a:bodyPr/>
                    <a:lstStyle/>
                    <a:p>
                      <a:r>
                        <a:rPr lang="en-US" sz="1400" dirty="0"/>
                        <a:t>Provide product</a:t>
                      </a:r>
                      <a:r>
                        <a:rPr lang="en-US" sz="1400" baseline="0" dirty="0"/>
                        <a:t> information</a:t>
                      </a:r>
                      <a:endParaRPr lang="en-US" sz="1400" dirty="0"/>
                    </a:p>
                  </a:txBody>
                  <a:tcPr/>
                </a:tc>
                <a:tc>
                  <a:txBody>
                    <a:bodyPr/>
                    <a:lstStyle/>
                    <a:p>
                      <a:r>
                        <a:rPr lang="en-US" sz="1400" u="none" strike="noStrike" kern="1200" baseline="0" dirty="0"/>
                        <a:t>Product database</a:t>
                      </a:r>
                      <a:endParaRPr lang="en-US" sz="1400" dirty="0"/>
                    </a:p>
                  </a:txBody>
                  <a:tcPr/>
                </a:tc>
                <a:tc>
                  <a:txBody>
                    <a:bodyPr/>
                    <a:lstStyle/>
                    <a:p>
                      <a:r>
                        <a:rPr lang="en-US" sz="1400" u="none" strike="noStrike" kern="1200" baseline="0" dirty="0"/>
                        <a:t>Product description, stocking numbers, inventory levels</a:t>
                      </a:r>
                      <a:endParaRPr lang="en-US" sz="1400" dirty="0"/>
                    </a:p>
                  </a:txBody>
                  <a:tcPr/>
                </a:tc>
                <a:extLst>
                  <a:ext uri="{0D108BD9-81ED-4DB2-BD59-A6C34878D82A}">
                    <a16:rowId xmlns:a16="http://schemas.microsoft.com/office/drawing/2014/main" xmlns="" val="10002"/>
                  </a:ext>
                </a:extLst>
              </a:tr>
              <a:tr h="335280">
                <a:tc>
                  <a:txBody>
                    <a:bodyPr/>
                    <a:lstStyle/>
                    <a:p>
                      <a:r>
                        <a:rPr lang="en-US" sz="1400" u="none" strike="noStrike" kern="1200" baseline="0" dirty="0"/>
                        <a:t>Personalize/customize product</a:t>
                      </a:r>
                      <a:endParaRPr lang="en-US" sz="1400" dirty="0"/>
                    </a:p>
                  </a:txBody>
                  <a:tcPr/>
                </a:tc>
                <a:tc>
                  <a:txBody>
                    <a:bodyPr/>
                    <a:lstStyle/>
                    <a:p>
                      <a:r>
                        <a:rPr lang="en-US" sz="1400" u="none" strike="noStrike" kern="1200" baseline="0" dirty="0"/>
                        <a:t>Customer on-site tracking</a:t>
                      </a:r>
                      <a:endParaRPr lang="en-US" sz="1400" dirty="0"/>
                    </a:p>
                  </a:txBody>
                  <a:tcPr/>
                </a:tc>
                <a:tc>
                  <a:txBody>
                    <a:bodyPr/>
                    <a:lstStyle/>
                    <a:p>
                      <a:r>
                        <a:rPr lang="en-US" sz="1400" u="none" strike="noStrike" kern="1200" baseline="0" dirty="0"/>
                        <a:t>Site log for every customer visit; data mining capability to identify common customer paths and appropriate responses</a:t>
                      </a:r>
                      <a:endParaRPr lang="en-US" sz="1400" dirty="0"/>
                    </a:p>
                  </a:txBody>
                  <a:tcPr/>
                </a:tc>
                <a:extLst>
                  <a:ext uri="{0D108BD9-81ED-4DB2-BD59-A6C34878D82A}">
                    <a16:rowId xmlns:a16="http://schemas.microsoft.com/office/drawing/2014/main" xmlns="" val="10003"/>
                  </a:ext>
                </a:extLst>
              </a:tr>
              <a:tr h="335280">
                <a:tc>
                  <a:txBody>
                    <a:bodyPr/>
                    <a:lstStyle/>
                    <a:p>
                      <a:r>
                        <a:rPr lang="en-US" sz="1400" u="none" strike="noStrike" kern="1200" baseline="0" dirty="0"/>
                        <a:t>Engage customers in conversations</a:t>
                      </a:r>
                      <a:endParaRPr lang="en-US" sz="1400" dirty="0"/>
                    </a:p>
                  </a:txBody>
                  <a:tcPr/>
                </a:tc>
                <a:tc>
                  <a:txBody>
                    <a:bodyPr/>
                    <a:lstStyle/>
                    <a:p>
                      <a:r>
                        <a:rPr lang="en-US" sz="1400" u="none" strike="noStrike" kern="1200" baseline="0" dirty="0"/>
                        <a:t>On-site blog; user forums</a:t>
                      </a:r>
                      <a:endParaRPr lang="en-US" sz="1400" dirty="0"/>
                    </a:p>
                  </a:txBody>
                  <a:tcPr/>
                </a:tc>
                <a:tc>
                  <a:txBody>
                    <a:bodyPr/>
                    <a:lstStyle/>
                    <a:p>
                      <a:r>
                        <a:rPr lang="en-US" sz="1400" u="none" strike="noStrike" kern="1200" baseline="0" dirty="0"/>
                        <a:t>Software with blogging and community forum functionality</a:t>
                      </a:r>
                      <a:endParaRPr lang="en-US" sz="1400" dirty="0"/>
                    </a:p>
                  </a:txBody>
                  <a:tcPr/>
                </a:tc>
                <a:extLst>
                  <a:ext uri="{0D108BD9-81ED-4DB2-BD59-A6C34878D82A}">
                    <a16:rowId xmlns:a16="http://schemas.microsoft.com/office/drawing/2014/main" xmlns="" val="10004"/>
                  </a:ext>
                </a:extLst>
              </a:tr>
              <a:tr h="335280">
                <a:tc>
                  <a:txBody>
                    <a:bodyPr/>
                    <a:lstStyle/>
                    <a:p>
                      <a:r>
                        <a:rPr lang="en-US" sz="1400" u="none" strike="noStrike" kern="1200" baseline="0" dirty="0"/>
                        <a:t>Execute a transaction</a:t>
                      </a:r>
                      <a:endParaRPr lang="en-US" sz="1400" dirty="0"/>
                    </a:p>
                  </a:txBody>
                  <a:tcPr/>
                </a:tc>
                <a:tc>
                  <a:txBody>
                    <a:bodyPr/>
                    <a:lstStyle/>
                    <a:p>
                      <a:r>
                        <a:rPr lang="en-US" sz="1400" u="none" strike="noStrike" kern="1200" baseline="0" dirty="0"/>
                        <a:t>Shopping cart/payment system</a:t>
                      </a:r>
                      <a:endParaRPr lang="en-US" sz="1400" dirty="0"/>
                    </a:p>
                  </a:txBody>
                  <a:tcPr/>
                </a:tc>
                <a:tc>
                  <a:txBody>
                    <a:bodyPr/>
                    <a:lstStyle/>
                    <a:p>
                      <a:r>
                        <a:rPr lang="en-US" sz="1400" u="none" strike="noStrike" kern="1200" baseline="0" dirty="0"/>
                        <a:t>Secure credit card clearing; multiple payment options</a:t>
                      </a:r>
                      <a:endParaRPr lang="en-US" sz="1400" dirty="0"/>
                    </a:p>
                  </a:txBody>
                  <a:tcPr/>
                </a:tc>
                <a:extLst>
                  <a:ext uri="{0D108BD9-81ED-4DB2-BD59-A6C34878D82A}">
                    <a16:rowId xmlns:a16="http://schemas.microsoft.com/office/drawing/2014/main" xmlns="" val="10005"/>
                  </a:ext>
                </a:extLst>
              </a:tr>
              <a:tr h="335280">
                <a:tc>
                  <a:txBody>
                    <a:bodyPr/>
                    <a:lstStyle/>
                    <a:p>
                      <a:r>
                        <a:rPr lang="en-US" sz="1400" u="none" strike="noStrike" kern="1200" baseline="0" dirty="0"/>
                        <a:t>Accumulate customer information</a:t>
                      </a:r>
                      <a:endParaRPr lang="en-US" sz="1400" dirty="0"/>
                    </a:p>
                  </a:txBody>
                  <a:tcPr/>
                </a:tc>
                <a:tc>
                  <a:txBody>
                    <a:bodyPr/>
                    <a:lstStyle/>
                    <a:p>
                      <a:r>
                        <a:rPr lang="en-US" sz="1400" u="none" strike="noStrike" kern="1200" baseline="0" dirty="0"/>
                        <a:t>Customer database</a:t>
                      </a:r>
                      <a:endParaRPr lang="en-US" sz="1400" dirty="0"/>
                    </a:p>
                  </a:txBody>
                  <a:tcPr/>
                </a:tc>
                <a:tc>
                  <a:txBody>
                    <a:bodyPr/>
                    <a:lstStyle/>
                    <a:p>
                      <a:r>
                        <a:rPr lang="en-US" sz="1400" u="none" strike="noStrike" kern="1200" baseline="0" dirty="0"/>
                        <a:t>Name, address, phone, and e-mail for all customers; online customer registration</a:t>
                      </a:r>
                      <a:endParaRPr lang="en-US" sz="1400" dirty="0"/>
                    </a:p>
                  </a:txBody>
                  <a:tcPr/>
                </a:tc>
                <a:extLst>
                  <a:ext uri="{0D108BD9-81ED-4DB2-BD59-A6C34878D82A}">
                    <a16:rowId xmlns:a16="http://schemas.microsoft.com/office/drawing/2014/main" xmlns="" val="10006"/>
                  </a:ext>
                </a:extLst>
              </a:tr>
            </a:tbl>
          </a:graphicData>
        </a:graphic>
      </p:graphicFrame>
      <p:sp>
        <p:nvSpPr>
          <p:cNvPr id="5" name="文字方塊 4"/>
          <p:cNvSpPr txBox="1"/>
          <p:nvPr/>
        </p:nvSpPr>
        <p:spPr>
          <a:xfrm>
            <a:off x="5257800" y="1759687"/>
            <a:ext cx="3200400" cy="584775"/>
          </a:xfrm>
          <a:prstGeom prst="rect">
            <a:avLst/>
          </a:prstGeom>
          <a:solidFill>
            <a:srgbClr val="FFFF00"/>
          </a:solidFill>
        </p:spPr>
        <p:txBody>
          <a:bodyPr wrap="square" rtlCol="0">
            <a:spAutoFit/>
          </a:bodyPr>
          <a:lstStyle/>
          <a:p>
            <a:r>
              <a:rPr lang="zh-TW" altLang="en-US" sz="1600" dirty="0"/>
              <a:t>系統分析，業務目標，系統功能和典型電子商務網站的信息需求</a:t>
            </a:r>
          </a:p>
        </p:txBody>
      </p:sp>
      <p:sp>
        <p:nvSpPr>
          <p:cNvPr id="6" name="文字方塊 5"/>
          <p:cNvSpPr txBox="1"/>
          <p:nvPr/>
        </p:nvSpPr>
        <p:spPr>
          <a:xfrm>
            <a:off x="1676400" y="2667000"/>
            <a:ext cx="762000" cy="261610"/>
          </a:xfrm>
          <a:prstGeom prst="rect">
            <a:avLst/>
          </a:prstGeom>
          <a:noFill/>
        </p:spPr>
        <p:txBody>
          <a:bodyPr wrap="square" rtlCol="0">
            <a:spAutoFit/>
          </a:bodyPr>
          <a:lstStyle/>
          <a:p>
            <a:r>
              <a:rPr lang="zh-TW" altLang="en-US" sz="1100" dirty="0" smtClean="0">
                <a:solidFill>
                  <a:srgbClr val="FF0000"/>
                </a:solidFill>
              </a:rPr>
              <a:t>商業目標</a:t>
            </a:r>
            <a:endParaRPr lang="zh-TW" altLang="en-US" sz="1100" dirty="0">
              <a:solidFill>
                <a:srgbClr val="FF0000"/>
              </a:solidFill>
            </a:endParaRPr>
          </a:p>
        </p:txBody>
      </p:sp>
      <p:sp>
        <p:nvSpPr>
          <p:cNvPr id="7" name="文字方塊 6"/>
          <p:cNvSpPr txBox="1"/>
          <p:nvPr/>
        </p:nvSpPr>
        <p:spPr>
          <a:xfrm>
            <a:off x="4191000" y="2667000"/>
            <a:ext cx="762000" cy="261610"/>
          </a:xfrm>
          <a:prstGeom prst="rect">
            <a:avLst/>
          </a:prstGeom>
          <a:noFill/>
        </p:spPr>
        <p:txBody>
          <a:bodyPr wrap="square" rtlCol="0">
            <a:spAutoFit/>
          </a:bodyPr>
          <a:lstStyle/>
          <a:p>
            <a:r>
              <a:rPr lang="zh-TW" altLang="en-US" sz="1100" dirty="0" smtClean="0">
                <a:solidFill>
                  <a:srgbClr val="FF0000"/>
                </a:solidFill>
              </a:rPr>
              <a:t>系統功能</a:t>
            </a:r>
            <a:endParaRPr lang="zh-TW" altLang="en-US" sz="1100" dirty="0">
              <a:solidFill>
                <a:srgbClr val="FF0000"/>
              </a:solidFill>
            </a:endParaRPr>
          </a:p>
        </p:txBody>
      </p:sp>
      <p:sp>
        <p:nvSpPr>
          <p:cNvPr id="8" name="文字方塊 7"/>
          <p:cNvSpPr txBox="1"/>
          <p:nvPr/>
        </p:nvSpPr>
        <p:spPr>
          <a:xfrm>
            <a:off x="7696200" y="2667000"/>
            <a:ext cx="762000" cy="261610"/>
          </a:xfrm>
          <a:prstGeom prst="rect">
            <a:avLst/>
          </a:prstGeom>
          <a:noFill/>
        </p:spPr>
        <p:txBody>
          <a:bodyPr wrap="square" rtlCol="0">
            <a:spAutoFit/>
          </a:bodyPr>
          <a:lstStyle/>
          <a:p>
            <a:r>
              <a:rPr lang="zh-TW" altLang="en-US" sz="1100" dirty="0" smtClean="0">
                <a:solidFill>
                  <a:srgbClr val="FF0000"/>
                </a:solidFill>
              </a:rPr>
              <a:t>信息需求</a:t>
            </a:r>
            <a:endParaRPr lang="zh-TW" altLang="en-US" sz="1100" dirty="0">
              <a:solidFill>
                <a:srgbClr val="FF0000"/>
              </a:solidFill>
            </a:endParaRPr>
          </a:p>
        </p:txBody>
      </p:sp>
      <p:sp>
        <p:nvSpPr>
          <p:cNvPr id="9" name="文字方塊 8"/>
          <p:cNvSpPr txBox="1"/>
          <p:nvPr/>
        </p:nvSpPr>
        <p:spPr>
          <a:xfrm>
            <a:off x="1752600" y="3081010"/>
            <a:ext cx="762000" cy="261610"/>
          </a:xfrm>
          <a:prstGeom prst="rect">
            <a:avLst/>
          </a:prstGeom>
          <a:noFill/>
        </p:spPr>
        <p:txBody>
          <a:bodyPr wrap="square" rtlCol="0">
            <a:spAutoFit/>
          </a:bodyPr>
          <a:lstStyle/>
          <a:p>
            <a:r>
              <a:rPr lang="zh-TW" altLang="en-US" sz="1100" dirty="0" smtClean="0">
                <a:solidFill>
                  <a:srgbClr val="FF0000"/>
                </a:solidFill>
              </a:rPr>
              <a:t>展示商品</a:t>
            </a:r>
            <a:endParaRPr lang="zh-TW" altLang="en-US" sz="1100" dirty="0">
              <a:solidFill>
                <a:srgbClr val="FF0000"/>
              </a:solidFill>
            </a:endParaRPr>
          </a:p>
        </p:txBody>
      </p:sp>
      <p:sp>
        <p:nvSpPr>
          <p:cNvPr id="10" name="文字方塊 9"/>
          <p:cNvSpPr txBox="1"/>
          <p:nvPr/>
        </p:nvSpPr>
        <p:spPr>
          <a:xfrm>
            <a:off x="1772055" y="3394049"/>
            <a:ext cx="762000" cy="430887"/>
          </a:xfrm>
          <a:prstGeom prst="rect">
            <a:avLst/>
          </a:prstGeom>
          <a:noFill/>
        </p:spPr>
        <p:txBody>
          <a:bodyPr wrap="square" rtlCol="0">
            <a:spAutoFit/>
          </a:bodyPr>
          <a:lstStyle/>
          <a:p>
            <a:r>
              <a:rPr lang="zh-TW" altLang="en-US" sz="1100" dirty="0" smtClean="0">
                <a:solidFill>
                  <a:srgbClr val="FF0000"/>
                </a:solidFill>
              </a:rPr>
              <a:t>提供商品資訊</a:t>
            </a:r>
            <a:endParaRPr lang="zh-TW" altLang="en-US" sz="1100" dirty="0">
              <a:solidFill>
                <a:srgbClr val="FF0000"/>
              </a:solidFill>
            </a:endParaRPr>
          </a:p>
        </p:txBody>
      </p:sp>
      <p:sp>
        <p:nvSpPr>
          <p:cNvPr id="11" name="文字方塊 10"/>
          <p:cNvSpPr txBox="1"/>
          <p:nvPr/>
        </p:nvSpPr>
        <p:spPr>
          <a:xfrm>
            <a:off x="1514272" y="4162836"/>
            <a:ext cx="1086255" cy="430887"/>
          </a:xfrm>
          <a:prstGeom prst="rect">
            <a:avLst/>
          </a:prstGeom>
          <a:noFill/>
        </p:spPr>
        <p:txBody>
          <a:bodyPr wrap="square" rtlCol="0">
            <a:spAutoFit/>
          </a:bodyPr>
          <a:lstStyle/>
          <a:p>
            <a:r>
              <a:rPr lang="zh-TW" altLang="en-US" sz="1100" dirty="0" smtClean="0">
                <a:solidFill>
                  <a:srgbClr val="FF0000"/>
                </a:solidFill>
              </a:rPr>
              <a:t>個人化</a:t>
            </a:r>
            <a:r>
              <a:rPr lang="en-US" altLang="zh-TW" sz="1100" dirty="0" smtClean="0">
                <a:solidFill>
                  <a:srgbClr val="FF0000"/>
                </a:solidFill>
              </a:rPr>
              <a:t>/</a:t>
            </a:r>
            <a:r>
              <a:rPr lang="zh-TW" altLang="en-US" sz="1100" dirty="0" smtClean="0">
                <a:solidFill>
                  <a:srgbClr val="FF0000"/>
                </a:solidFill>
              </a:rPr>
              <a:t>客製化產品</a:t>
            </a:r>
            <a:endParaRPr lang="zh-TW" altLang="en-US" sz="1100" dirty="0">
              <a:solidFill>
                <a:srgbClr val="FF0000"/>
              </a:solidFill>
            </a:endParaRPr>
          </a:p>
        </p:txBody>
      </p:sp>
      <p:sp>
        <p:nvSpPr>
          <p:cNvPr id="12" name="文字方塊 11"/>
          <p:cNvSpPr txBox="1"/>
          <p:nvPr/>
        </p:nvSpPr>
        <p:spPr>
          <a:xfrm>
            <a:off x="1676400" y="4792290"/>
            <a:ext cx="1086255" cy="430887"/>
          </a:xfrm>
          <a:prstGeom prst="rect">
            <a:avLst/>
          </a:prstGeom>
          <a:noFill/>
        </p:spPr>
        <p:txBody>
          <a:bodyPr wrap="square" rtlCol="0">
            <a:spAutoFit/>
          </a:bodyPr>
          <a:lstStyle/>
          <a:p>
            <a:r>
              <a:rPr lang="zh-TW" altLang="en-US" sz="1100" dirty="0" smtClean="0">
                <a:solidFill>
                  <a:srgbClr val="FF0000"/>
                </a:solidFill>
              </a:rPr>
              <a:t>對話中吸引</a:t>
            </a:r>
            <a:endParaRPr lang="en-US" altLang="zh-TW" sz="1100" dirty="0" smtClean="0">
              <a:solidFill>
                <a:srgbClr val="FF0000"/>
              </a:solidFill>
            </a:endParaRPr>
          </a:p>
          <a:p>
            <a:r>
              <a:rPr lang="zh-TW" altLang="en-US" sz="1100" dirty="0" smtClean="0">
                <a:solidFill>
                  <a:srgbClr val="FF0000"/>
                </a:solidFill>
              </a:rPr>
              <a:t>顧客</a:t>
            </a:r>
            <a:endParaRPr lang="zh-TW" altLang="en-US" sz="1100" dirty="0">
              <a:solidFill>
                <a:srgbClr val="FF0000"/>
              </a:solidFill>
            </a:endParaRPr>
          </a:p>
        </p:txBody>
      </p:sp>
      <p:sp>
        <p:nvSpPr>
          <p:cNvPr id="13" name="文字方塊 12"/>
          <p:cNvSpPr txBox="1"/>
          <p:nvPr/>
        </p:nvSpPr>
        <p:spPr>
          <a:xfrm>
            <a:off x="1609927" y="5911451"/>
            <a:ext cx="1086255" cy="261610"/>
          </a:xfrm>
          <a:prstGeom prst="rect">
            <a:avLst/>
          </a:prstGeom>
          <a:noFill/>
        </p:spPr>
        <p:txBody>
          <a:bodyPr wrap="square" rtlCol="0">
            <a:spAutoFit/>
          </a:bodyPr>
          <a:lstStyle/>
          <a:p>
            <a:r>
              <a:rPr lang="zh-TW" altLang="en-US" sz="1100" dirty="0" smtClean="0">
                <a:solidFill>
                  <a:srgbClr val="FF0000"/>
                </a:solidFill>
              </a:rPr>
              <a:t>收集客戶信息</a:t>
            </a:r>
            <a:endParaRPr lang="zh-TW" altLang="en-US" sz="1100" dirty="0">
              <a:solidFill>
                <a:srgbClr val="FF0000"/>
              </a:solidFill>
            </a:endParaRPr>
          </a:p>
        </p:txBody>
      </p:sp>
      <p:sp>
        <p:nvSpPr>
          <p:cNvPr id="14" name="文字方塊 13"/>
          <p:cNvSpPr txBox="1"/>
          <p:nvPr/>
        </p:nvSpPr>
        <p:spPr>
          <a:xfrm>
            <a:off x="1514271" y="5413939"/>
            <a:ext cx="1086255" cy="261610"/>
          </a:xfrm>
          <a:prstGeom prst="rect">
            <a:avLst/>
          </a:prstGeom>
          <a:noFill/>
        </p:spPr>
        <p:txBody>
          <a:bodyPr wrap="square" rtlCol="0">
            <a:spAutoFit/>
          </a:bodyPr>
          <a:lstStyle/>
          <a:p>
            <a:r>
              <a:rPr lang="zh-TW" altLang="en-US" sz="1100" dirty="0" smtClean="0">
                <a:solidFill>
                  <a:srgbClr val="FF0000"/>
                </a:solidFill>
              </a:rPr>
              <a:t>執行交易</a:t>
            </a:r>
            <a:endParaRPr lang="zh-TW" altLang="en-US" sz="1100" dirty="0">
              <a:solidFill>
                <a:srgbClr val="FF0000"/>
              </a:solidFill>
            </a:endParaRPr>
          </a:p>
        </p:txBody>
      </p:sp>
      <p:sp>
        <p:nvSpPr>
          <p:cNvPr id="15" name="文字方塊 14"/>
          <p:cNvSpPr txBox="1"/>
          <p:nvPr/>
        </p:nvSpPr>
        <p:spPr>
          <a:xfrm>
            <a:off x="3647872" y="3068316"/>
            <a:ext cx="1086255" cy="261610"/>
          </a:xfrm>
          <a:prstGeom prst="rect">
            <a:avLst/>
          </a:prstGeom>
          <a:noFill/>
        </p:spPr>
        <p:txBody>
          <a:bodyPr wrap="square" rtlCol="0">
            <a:spAutoFit/>
          </a:bodyPr>
          <a:lstStyle/>
          <a:p>
            <a:r>
              <a:rPr lang="zh-TW" altLang="en-US" sz="1100" dirty="0" smtClean="0">
                <a:solidFill>
                  <a:srgbClr val="FF0000"/>
                </a:solidFill>
              </a:rPr>
              <a:t>數位目錄</a:t>
            </a:r>
            <a:endParaRPr lang="zh-TW" altLang="en-US" sz="1100" dirty="0">
              <a:solidFill>
                <a:srgbClr val="FF0000"/>
              </a:solidFill>
            </a:endParaRPr>
          </a:p>
        </p:txBody>
      </p:sp>
      <p:sp>
        <p:nvSpPr>
          <p:cNvPr id="16" name="文字方塊 15"/>
          <p:cNvSpPr txBox="1"/>
          <p:nvPr/>
        </p:nvSpPr>
        <p:spPr>
          <a:xfrm>
            <a:off x="3620310" y="3603007"/>
            <a:ext cx="1086255" cy="261610"/>
          </a:xfrm>
          <a:prstGeom prst="rect">
            <a:avLst/>
          </a:prstGeom>
          <a:noFill/>
        </p:spPr>
        <p:txBody>
          <a:bodyPr wrap="square" rtlCol="0">
            <a:spAutoFit/>
          </a:bodyPr>
          <a:lstStyle/>
          <a:p>
            <a:r>
              <a:rPr lang="zh-TW" altLang="en-US" sz="1100" dirty="0" smtClean="0">
                <a:solidFill>
                  <a:srgbClr val="FF0000"/>
                </a:solidFill>
              </a:rPr>
              <a:t>產品資料庫</a:t>
            </a:r>
            <a:endParaRPr lang="zh-TW" altLang="en-US" sz="1100" dirty="0">
              <a:solidFill>
                <a:srgbClr val="FF0000"/>
              </a:solidFill>
            </a:endParaRPr>
          </a:p>
        </p:txBody>
      </p:sp>
      <p:sp>
        <p:nvSpPr>
          <p:cNvPr id="17" name="文字方塊 16"/>
          <p:cNvSpPr txBox="1"/>
          <p:nvPr/>
        </p:nvSpPr>
        <p:spPr>
          <a:xfrm>
            <a:off x="3485745" y="4218942"/>
            <a:ext cx="1086255" cy="261610"/>
          </a:xfrm>
          <a:prstGeom prst="rect">
            <a:avLst/>
          </a:prstGeom>
          <a:noFill/>
        </p:spPr>
        <p:txBody>
          <a:bodyPr wrap="square" rtlCol="0">
            <a:spAutoFit/>
          </a:bodyPr>
          <a:lstStyle/>
          <a:p>
            <a:r>
              <a:rPr lang="zh-TW" altLang="en-US" sz="1100" dirty="0" smtClean="0">
                <a:solidFill>
                  <a:srgbClr val="FF0000"/>
                </a:solidFill>
              </a:rPr>
              <a:t>線上追蹤客戶</a:t>
            </a:r>
            <a:endParaRPr lang="zh-TW" altLang="en-US" sz="1100" dirty="0">
              <a:solidFill>
                <a:srgbClr val="FF0000"/>
              </a:solidFill>
            </a:endParaRPr>
          </a:p>
        </p:txBody>
      </p:sp>
      <p:sp>
        <p:nvSpPr>
          <p:cNvPr id="18" name="文字方塊 17"/>
          <p:cNvSpPr txBox="1"/>
          <p:nvPr/>
        </p:nvSpPr>
        <p:spPr>
          <a:xfrm>
            <a:off x="2955587" y="4856249"/>
            <a:ext cx="1619655" cy="261610"/>
          </a:xfrm>
          <a:prstGeom prst="rect">
            <a:avLst/>
          </a:prstGeom>
          <a:noFill/>
        </p:spPr>
        <p:txBody>
          <a:bodyPr wrap="square" rtlCol="0">
            <a:spAutoFit/>
          </a:bodyPr>
          <a:lstStyle/>
          <a:p>
            <a:r>
              <a:rPr lang="zh-TW" altLang="en-US" sz="1100">
                <a:solidFill>
                  <a:srgbClr val="FF0000"/>
                </a:solidFill>
              </a:rPr>
              <a:t>線</a:t>
            </a:r>
            <a:r>
              <a:rPr lang="zh-TW" altLang="en-US" sz="1100" smtClean="0">
                <a:solidFill>
                  <a:srgbClr val="FF0000"/>
                </a:solidFill>
              </a:rPr>
              <a:t>上部落格：用戶論壇</a:t>
            </a:r>
            <a:endParaRPr lang="zh-TW" altLang="en-US" sz="1100" dirty="0">
              <a:solidFill>
                <a:srgbClr val="FF0000"/>
              </a:solidFill>
            </a:endParaRPr>
          </a:p>
        </p:txBody>
      </p:sp>
      <p:sp>
        <p:nvSpPr>
          <p:cNvPr id="19" name="文字方塊 18"/>
          <p:cNvSpPr txBox="1"/>
          <p:nvPr/>
        </p:nvSpPr>
        <p:spPr>
          <a:xfrm>
            <a:off x="3276600" y="5420890"/>
            <a:ext cx="1248382" cy="261610"/>
          </a:xfrm>
          <a:prstGeom prst="rect">
            <a:avLst/>
          </a:prstGeom>
          <a:noFill/>
        </p:spPr>
        <p:txBody>
          <a:bodyPr wrap="square" rtlCol="0">
            <a:spAutoFit/>
          </a:bodyPr>
          <a:lstStyle/>
          <a:p>
            <a:r>
              <a:rPr lang="zh-TW" altLang="en-US" sz="1100" dirty="0">
                <a:solidFill>
                  <a:srgbClr val="FF0000"/>
                </a:solidFill>
              </a:rPr>
              <a:t>購物車</a:t>
            </a:r>
            <a:r>
              <a:rPr lang="en-US" altLang="zh-TW" sz="1100" dirty="0">
                <a:solidFill>
                  <a:srgbClr val="FF0000"/>
                </a:solidFill>
              </a:rPr>
              <a:t>/</a:t>
            </a:r>
            <a:r>
              <a:rPr lang="zh-TW" altLang="en-US" sz="1100" dirty="0">
                <a:solidFill>
                  <a:srgbClr val="FF0000"/>
                </a:solidFill>
              </a:rPr>
              <a:t>支付系統</a:t>
            </a:r>
          </a:p>
        </p:txBody>
      </p:sp>
      <p:sp>
        <p:nvSpPr>
          <p:cNvPr id="20" name="文字方塊 19"/>
          <p:cNvSpPr txBox="1"/>
          <p:nvPr/>
        </p:nvSpPr>
        <p:spPr>
          <a:xfrm>
            <a:off x="3438727" y="5847881"/>
            <a:ext cx="1086255" cy="261610"/>
          </a:xfrm>
          <a:prstGeom prst="rect">
            <a:avLst/>
          </a:prstGeom>
          <a:noFill/>
        </p:spPr>
        <p:txBody>
          <a:bodyPr wrap="square" rtlCol="0">
            <a:spAutoFit/>
          </a:bodyPr>
          <a:lstStyle/>
          <a:p>
            <a:r>
              <a:rPr lang="zh-TW" altLang="en-US" sz="1100" dirty="0" smtClean="0">
                <a:solidFill>
                  <a:srgbClr val="FF0000"/>
                </a:solidFill>
              </a:rPr>
              <a:t>客戶資料庫</a:t>
            </a:r>
            <a:endParaRPr lang="zh-TW" altLang="en-US" sz="1100" dirty="0">
              <a:solidFill>
                <a:srgbClr val="FF0000"/>
              </a:solidFill>
            </a:endParaRPr>
          </a:p>
        </p:txBody>
      </p:sp>
      <p:sp>
        <p:nvSpPr>
          <p:cNvPr id="21" name="文字方塊 20"/>
          <p:cNvSpPr txBox="1"/>
          <p:nvPr/>
        </p:nvSpPr>
        <p:spPr>
          <a:xfrm>
            <a:off x="7000671" y="3211815"/>
            <a:ext cx="1848255" cy="261610"/>
          </a:xfrm>
          <a:prstGeom prst="rect">
            <a:avLst/>
          </a:prstGeom>
          <a:noFill/>
        </p:spPr>
        <p:txBody>
          <a:bodyPr wrap="square" rtlCol="0">
            <a:spAutoFit/>
          </a:bodyPr>
          <a:lstStyle/>
          <a:p>
            <a:r>
              <a:rPr lang="zh-TW" altLang="en-US" sz="1100" dirty="0">
                <a:solidFill>
                  <a:srgbClr val="FF0000"/>
                </a:solidFill>
              </a:rPr>
              <a:t>動態文字和</a:t>
            </a:r>
            <a:r>
              <a:rPr lang="zh-TW" altLang="en-US" sz="1100" dirty="0" smtClean="0">
                <a:solidFill>
                  <a:srgbClr val="FF0000"/>
                </a:solidFill>
              </a:rPr>
              <a:t>圖像目錄</a:t>
            </a:r>
            <a:endParaRPr lang="zh-TW" altLang="en-US" sz="1100" dirty="0">
              <a:solidFill>
                <a:srgbClr val="FF0000"/>
              </a:solidFill>
            </a:endParaRPr>
          </a:p>
        </p:txBody>
      </p:sp>
      <p:sp>
        <p:nvSpPr>
          <p:cNvPr id="23" name="文字方塊 22"/>
          <p:cNvSpPr txBox="1"/>
          <p:nvPr/>
        </p:nvSpPr>
        <p:spPr>
          <a:xfrm>
            <a:off x="7295745" y="4198912"/>
            <a:ext cx="1848255" cy="600164"/>
          </a:xfrm>
          <a:prstGeom prst="rect">
            <a:avLst/>
          </a:prstGeom>
          <a:noFill/>
        </p:spPr>
        <p:txBody>
          <a:bodyPr wrap="square" rtlCol="0">
            <a:spAutoFit/>
          </a:bodyPr>
          <a:lstStyle/>
          <a:p>
            <a:r>
              <a:rPr lang="zh-TW" altLang="en-US" sz="1100" dirty="0">
                <a:solidFill>
                  <a:srgbClr val="FF0000"/>
                </a:solidFill>
              </a:rPr>
              <a:t>每次客戶</a:t>
            </a:r>
            <a:r>
              <a:rPr lang="zh-TW" altLang="en-US" sz="1100" dirty="0" smtClean="0">
                <a:solidFill>
                  <a:srgbClr val="FF0000"/>
                </a:solidFill>
              </a:rPr>
              <a:t>訪問網站</a:t>
            </a:r>
            <a:r>
              <a:rPr lang="zh-TW" altLang="en-US" sz="1100" dirty="0">
                <a:solidFill>
                  <a:srgbClr val="FF0000"/>
                </a:solidFill>
              </a:rPr>
              <a:t>的</a:t>
            </a:r>
            <a:r>
              <a:rPr lang="zh-TW" altLang="en-US" sz="1100" dirty="0" smtClean="0">
                <a:solidFill>
                  <a:srgbClr val="FF0000"/>
                </a:solidFill>
              </a:rPr>
              <a:t>日誌</a:t>
            </a:r>
            <a:r>
              <a:rPr lang="en-US" altLang="zh-TW" sz="1100" dirty="0">
                <a:solidFill>
                  <a:srgbClr val="FF0000"/>
                </a:solidFill>
              </a:rPr>
              <a:t>; </a:t>
            </a:r>
            <a:r>
              <a:rPr lang="zh-TW" altLang="en-US" sz="1100" dirty="0">
                <a:solidFill>
                  <a:srgbClr val="FF0000"/>
                </a:solidFill>
              </a:rPr>
              <a:t>數據挖掘能力來識別</a:t>
            </a:r>
            <a:r>
              <a:rPr lang="zh-TW" altLang="en-US" sz="1100" dirty="0" smtClean="0">
                <a:solidFill>
                  <a:srgbClr val="FF0000"/>
                </a:solidFill>
              </a:rPr>
              <a:t>共同客戶的路徑</a:t>
            </a:r>
            <a:r>
              <a:rPr lang="zh-TW" altLang="en-US" sz="1100" dirty="0">
                <a:solidFill>
                  <a:srgbClr val="FF0000"/>
                </a:solidFill>
              </a:rPr>
              <a:t>和適當</a:t>
            </a:r>
            <a:r>
              <a:rPr lang="zh-TW" altLang="en-US" sz="1100" dirty="0" smtClean="0">
                <a:solidFill>
                  <a:srgbClr val="FF0000"/>
                </a:solidFill>
              </a:rPr>
              <a:t>的回應</a:t>
            </a:r>
            <a:endParaRPr lang="zh-TW" altLang="en-US" sz="1100" dirty="0">
              <a:solidFill>
                <a:srgbClr val="FF0000"/>
              </a:solidFill>
            </a:endParaRPr>
          </a:p>
        </p:txBody>
      </p:sp>
      <p:sp>
        <p:nvSpPr>
          <p:cNvPr id="24" name="文字方塊 23"/>
          <p:cNvSpPr txBox="1"/>
          <p:nvPr/>
        </p:nvSpPr>
        <p:spPr>
          <a:xfrm>
            <a:off x="6057089" y="4910350"/>
            <a:ext cx="2401111" cy="261610"/>
          </a:xfrm>
          <a:prstGeom prst="rect">
            <a:avLst/>
          </a:prstGeom>
          <a:noFill/>
        </p:spPr>
        <p:txBody>
          <a:bodyPr wrap="square" rtlCol="0">
            <a:spAutoFit/>
          </a:bodyPr>
          <a:lstStyle/>
          <a:p>
            <a:r>
              <a:rPr lang="zh-TW" altLang="en-US" sz="1100" dirty="0" smtClean="0">
                <a:solidFill>
                  <a:srgbClr val="FF0000"/>
                </a:solidFill>
              </a:rPr>
              <a:t>帶有部落格和</a:t>
            </a:r>
            <a:r>
              <a:rPr lang="zh-TW" altLang="en-US" sz="1100" dirty="0">
                <a:solidFill>
                  <a:srgbClr val="FF0000"/>
                </a:solidFill>
              </a:rPr>
              <a:t>社區論壇功能的</a:t>
            </a:r>
            <a:r>
              <a:rPr lang="zh-TW" altLang="en-US" sz="1100" dirty="0" smtClean="0">
                <a:solidFill>
                  <a:srgbClr val="FF0000"/>
                </a:solidFill>
              </a:rPr>
              <a:t>軟</a:t>
            </a:r>
            <a:r>
              <a:rPr lang="zh-TW" altLang="en-US" sz="1100" dirty="0">
                <a:solidFill>
                  <a:srgbClr val="FF0000"/>
                </a:solidFill>
              </a:rPr>
              <a:t>體</a:t>
            </a:r>
          </a:p>
        </p:txBody>
      </p:sp>
      <p:sp>
        <p:nvSpPr>
          <p:cNvPr id="25" name="文字方塊 24"/>
          <p:cNvSpPr txBox="1"/>
          <p:nvPr/>
        </p:nvSpPr>
        <p:spPr>
          <a:xfrm>
            <a:off x="6252455" y="5350427"/>
            <a:ext cx="2358145" cy="261610"/>
          </a:xfrm>
          <a:prstGeom prst="rect">
            <a:avLst/>
          </a:prstGeom>
          <a:noFill/>
        </p:spPr>
        <p:txBody>
          <a:bodyPr wrap="square" rtlCol="0">
            <a:spAutoFit/>
          </a:bodyPr>
          <a:lstStyle/>
          <a:p>
            <a:r>
              <a:rPr lang="zh-TW" altLang="en-US" sz="1100" dirty="0">
                <a:solidFill>
                  <a:srgbClr val="FF0000"/>
                </a:solidFill>
              </a:rPr>
              <a:t>安全的信用卡結算</a:t>
            </a:r>
            <a:r>
              <a:rPr lang="en-US" altLang="zh-TW" sz="1100" dirty="0">
                <a:solidFill>
                  <a:srgbClr val="FF0000"/>
                </a:solidFill>
              </a:rPr>
              <a:t>; </a:t>
            </a:r>
            <a:r>
              <a:rPr lang="zh-TW" altLang="en-US" sz="1100" dirty="0">
                <a:solidFill>
                  <a:srgbClr val="FF0000"/>
                </a:solidFill>
              </a:rPr>
              <a:t>多種付款選項</a:t>
            </a:r>
          </a:p>
        </p:txBody>
      </p:sp>
      <p:sp>
        <p:nvSpPr>
          <p:cNvPr id="26" name="文字方塊 25"/>
          <p:cNvSpPr txBox="1"/>
          <p:nvPr/>
        </p:nvSpPr>
        <p:spPr>
          <a:xfrm>
            <a:off x="6113834" y="6135223"/>
            <a:ext cx="2237362" cy="430887"/>
          </a:xfrm>
          <a:prstGeom prst="rect">
            <a:avLst/>
          </a:prstGeom>
          <a:noFill/>
        </p:spPr>
        <p:txBody>
          <a:bodyPr wrap="square" rtlCol="0">
            <a:spAutoFit/>
          </a:bodyPr>
          <a:lstStyle/>
          <a:p>
            <a:r>
              <a:rPr lang="zh-TW" altLang="en-US" sz="1100" dirty="0" smtClean="0">
                <a:solidFill>
                  <a:srgbClr val="FF0000"/>
                </a:solidFill>
              </a:rPr>
              <a:t>所有在線客戶</a:t>
            </a:r>
            <a:r>
              <a:rPr lang="zh-TW" altLang="en-US" sz="1100" dirty="0">
                <a:solidFill>
                  <a:srgbClr val="FF0000"/>
                </a:solidFill>
              </a:rPr>
              <a:t>的姓名，地址，電話和</a:t>
            </a:r>
            <a:r>
              <a:rPr lang="zh-TW" altLang="en-US" sz="1100" dirty="0" smtClean="0">
                <a:solidFill>
                  <a:srgbClr val="FF0000"/>
                </a:solidFill>
              </a:rPr>
              <a:t>電子郵件</a:t>
            </a:r>
            <a:endParaRPr lang="zh-TW" altLang="en-US" sz="1100" dirty="0">
              <a:solidFill>
                <a:srgbClr val="FF0000"/>
              </a:solidFill>
            </a:endParaRPr>
          </a:p>
        </p:txBody>
      </p:sp>
      <p:sp>
        <p:nvSpPr>
          <p:cNvPr id="27" name="文字方塊 26"/>
          <p:cNvSpPr txBox="1"/>
          <p:nvPr/>
        </p:nvSpPr>
        <p:spPr>
          <a:xfrm>
            <a:off x="6858000" y="3597887"/>
            <a:ext cx="1848255" cy="430887"/>
          </a:xfrm>
          <a:prstGeom prst="rect">
            <a:avLst/>
          </a:prstGeom>
          <a:noFill/>
        </p:spPr>
        <p:txBody>
          <a:bodyPr wrap="square" rtlCol="0">
            <a:spAutoFit/>
          </a:bodyPr>
          <a:lstStyle/>
          <a:p>
            <a:r>
              <a:rPr lang="zh-TW" altLang="en-US" sz="1100" dirty="0">
                <a:solidFill>
                  <a:srgbClr val="FF0000"/>
                </a:solidFill>
              </a:rPr>
              <a:t>產品描述，庫存數量</a:t>
            </a:r>
            <a:r>
              <a:rPr lang="zh-TW" altLang="en-US" sz="1100" dirty="0" smtClean="0">
                <a:solidFill>
                  <a:srgbClr val="FF0000"/>
                </a:solidFill>
              </a:rPr>
              <a:t>，</a:t>
            </a:r>
            <a:endParaRPr lang="en-US" altLang="zh-TW" sz="1100" dirty="0" smtClean="0">
              <a:solidFill>
                <a:srgbClr val="FF0000"/>
              </a:solidFill>
            </a:endParaRPr>
          </a:p>
          <a:p>
            <a:r>
              <a:rPr lang="zh-TW" altLang="en-US" sz="1100" dirty="0" smtClean="0">
                <a:solidFill>
                  <a:srgbClr val="FF0000"/>
                </a:solidFill>
              </a:rPr>
              <a:t>庫存</a:t>
            </a:r>
            <a:r>
              <a:rPr lang="zh-TW" altLang="en-US" sz="1100" dirty="0">
                <a:solidFill>
                  <a:srgbClr val="FF0000"/>
                </a:solidFill>
              </a:rPr>
              <a:t>水平</a:t>
            </a:r>
          </a:p>
        </p:txBody>
      </p:sp>
    </p:spTree>
    <p:extLst>
      <p:ext uri="{BB962C8B-B14F-4D97-AF65-F5344CB8AC3E}">
        <p14:creationId xmlns:p14="http://schemas.microsoft.com/office/powerpoint/2010/main" val="322038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Table 4.2: System Analysis, Business Objectives, System Functionalities, and Information Requirements for a Typical </a:t>
            </a:r>
            <a:br>
              <a:rPr lang="en-US" dirty="0"/>
            </a:br>
            <a:r>
              <a:rPr lang="en-US" dirty="0"/>
              <a:t>E-commerce Site (2 of 2)</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93747226"/>
              </p:ext>
            </p:extLst>
          </p:nvPr>
        </p:nvGraphicFramePr>
        <p:xfrm>
          <a:off x="457200" y="2514600"/>
          <a:ext cx="8229600" cy="3230880"/>
        </p:xfrm>
        <a:graphic>
          <a:graphicData uri="http://schemas.openxmlformats.org/drawingml/2006/table">
            <a:tbl>
              <a:tblPr firstRow="1" bandRow="1">
                <a:tableStyleId>{3B4B98B0-60AC-42C2-AFA5-B58CD77FA1E5}</a:tableStyleId>
              </a:tblPr>
              <a:tblGrid>
                <a:gridCol w="19812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3962400">
                  <a:extLst>
                    <a:ext uri="{9D8B030D-6E8A-4147-A177-3AD203B41FA5}">
                      <a16:colId xmlns:a16="http://schemas.microsoft.com/office/drawing/2014/main" xmlns="" val="20002"/>
                    </a:ext>
                  </a:extLst>
                </a:gridCol>
              </a:tblGrid>
              <a:tr h="335280">
                <a:tc>
                  <a:txBody>
                    <a:bodyPr/>
                    <a:lstStyle/>
                    <a:p>
                      <a:r>
                        <a:rPr lang="en-US" sz="1400" dirty="0"/>
                        <a:t>BUSINESS OBJECTIVE</a:t>
                      </a:r>
                    </a:p>
                  </a:txBody>
                  <a:tcPr/>
                </a:tc>
                <a:tc>
                  <a:txBody>
                    <a:bodyPr/>
                    <a:lstStyle/>
                    <a:p>
                      <a:r>
                        <a:rPr lang="en-US" sz="1400" dirty="0"/>
                        <a:t>SYSTEM</a:t>
                      </a:r>
                      <a:r>
                        <a:rPr lang="en-US" sz="1400" baseline="0" dirty="0"/>
                        <a:t> FUNCTIONALITY</a:t>
                      </a:r>
                      <a:endParaRPr lang="en-US" sz="1400" dirty="0"/>
                    </a:p>
                  </a:txBody>
                  <a:tcPr/>
                </a:tc>
                <a:tc>
                  <a:txBody>
                    <a:bodyPr/>
                    <a:lstStyle/>
                    <a:p>
                      <a:r>
                        <a:rPr lang="en-US" sz="1400" dirty="0"/>
                        <a:t>INFORMATION REQUIREMENTS</a:t>
                      </a:r>
                    </a:p>
                  </a:txBody>
                  <a:tcPr/>
                </a:tc>
                <a:extLst>
                  <a:ext uri="{0D108BD9-81ED-4DB2-BD59-A6C34878D82A}">
                    <a16:rowId xmlns:a16="http://schemas.microsoft.com/office/drawing/2014/main" xmlns="" val="10000"/>
                  </a:ext>
                </a:extLst>
              </a:tr>
              <a:tr h="335280">
                <a:tc>
                  <a:txBody>
                    <a:bodyPr/>
                    <a:lstStyle/>
                    <a:p>
                      <a:r>
                        <a:rPr lang="en-US" sz="1400" u="none" strike="noStrike" kern="1200" baseline="0" dirty="0"/>
                        <a:t>Provide after-sale customer support</a:t>
                      </a:r>
                      <a:endParaRPr lang="en-US" sz="1400" dirty="0"/>
                    </a:p>
                  </a:txBody>
                  <a:tcPr/>
                </a:tc>
                <a:tc>
                  <a:txBody>
                    <a:bodyPr/>
                    <a:lstStyle/>
                    <a:p>
                      <a:r>
                        <a:rPr lang="en-US" sz="1400" u="none" strike="noStrike" kern="1200" baseline="0" dirty="0"/>
                        <a:t>Sales database</a:t>
                      </a:r>
                      <a:endParaRPr lang="en-US" sz="1400" dirty="0"/>
                    </a:p>
                  </a:txBody>
                  <a:tcPr/>
                </a:tc>
                <a:tc>
                  <a:txBody>
                    <a:bodyPr/>
                    <a:lstStyle/>
                    <a:p>
                      <a:r>
                        <a:rPr lang="en-US" sz="1400" u="none" strike="noStrike" kern="1200" baseline="0" dirty="0"/>
                        <a:t>Customer ID, product, date, payment, shipment date</a:t>
                      </a:r>
                      <a:endParaRPr lang="en-US" sz="1400" dirty="0"/>
                    </a:p>
                  </a:txBody>
                  <a:tcPr/>
                </a:tc>
                <a:extLst>
                  <a:ext uri="{0D108BD9-81ED-4DB2-BD59-A6C34878D82A}">
                    <a16:rowId xmlns:a16="http://schemas.microsoft.com/office/drawing/2014/main" xmlns="" val="10001"/>
                  </a:ext>
                </a:extLst>
              </a:tr>
              <a:tr h="335280">
                <a:tc>
                  <a:txBody>
                    <a:bodyPr/>
                    <a:lstStyle/>
                    <a:p>
                      <a:r>
                        <a:rPr lang="en-US" sz="1400" u="none" strike="noStrike" kern="1200" baseline="0" dirty="0"/>
                        <a:t>Coordinate marketing/advertising</a:t>
                      </a:r>
                      <a:endParaRPr lang="en-US" sz="1400" dirty="0"/>
                    </a:p>
                  </a:txBody>
                  <a:tcPr/>
                </a:tc>
                <a:tc>
                  <a:txBody>
                    <a:bodyPr/>
                    <a:lstStyle/>
                    <a:p>
                      <a:r>
                        <a:rPr lang="it-IT" sz="1400" u="none" strike="noStrike" kern="1200" baseline="0" dirty="0"/>
                        <a:t>Ad server, e-mail server, e-mail, </a:t>
                      </a:r>
                      <a:r>
                        <a:rPr lang="en-US" sz="1400" u="none" strike="noStrike" kern="1200" baseline="0" dirty="0"/>
                        <a:t>campaign manager, ad banner</a:t>
                      </a:r>
                    </a:p>
                    <a:p>
                      <a:r>
                        <a:rPr lang="en-US" sz="1400" u="none" strike="noStrike" kern="1200" baseline="0" dirty="0"/>
                        <a:t>manager</a:t>
                      </a:r>
                      <a:endParaRPr lang="en-US" sz="1400" dirty="0"/>
                    </a:p>
                  </a:txBody>
                  <a:tcPr/>
                </a:tc>
                <a:tc>
                  <a:txBody>
                    <a:bodyPr/>
                    <a:lstStyle/>
                    <a:p>
                      <a:r>
                        <a:rPr lang="en-US" sz="1400" u="none" strike="noStrike" kern="1200" baseline="0" dirty="0"/>
                        <a:t>Site behavior log of prospects and customers linked to e-mail and banner ad campaigns</a:t>
                      </a:r>
                      <a:endParaRPr lang="en-US" sz="1400" dirty="0"/>
                    </a:p>
                  </a:txBody>
                  <a:tcPr/>
                </a:tc>
                <a:extLst>
                  <a:ext uri="{0D108BD9-81ED-4DB2-BD59-A6C34878D82A}">
                    <a16:rowId xmlns:a16="http://schemas.microsoft.com/office/drawing/2014/main" xmlns="" val="10002"/>
                  </a:ext>
                </a:extLst>
              </a:tr>
              <a:tr h="335280">
                <a:tc>
                  <a:txBody>
                    <a:bodyPr/>
                    <a:lstStyle/>
                    <a:p>
                      <a:r>
                        <a:rPr lang="en-US" sz="1400" u="none" strike="noStrike" kern="1200" baseline="0" dirty="0"/>
                        <a:t>Understand marketing effectiveness</a:t>
                      </a:r>
                      <a:endParaRPr lang="en-US" sz="1400" dirty="0"/>
                    </a:p>
                  </a:txBody>
                  <a:tcPr/>
                </a:tc>
                <a:tc>
                  <a:txBody>
                    <a:bodyPr/>
                    <a:lstStyle/>
                    <a:p>
                      <a:r>
                        <a:rPr lang="en-US" sz="1400" u="none" strike="noStrike" kern="1200" baseline="0" dirty="0"/>
                        <a:t>Site tracking and reporting system</a:t>
                      </a:r>
                      <a:endParaRPr lang="en-US" sz="1400" dirty="0"/>
                    </a:p>
                  </a:txBody>
                  <a:tcPr/>
                </a:tc>
                <a:tc>
                  <a:txBody>
                    <a:bodyPr/>
                    <a:lstStyle/>
                    <a:p>
                      <a:r>
                        <a:rPr lang="en-US" sz="1400" u="none" strike="noStrike" kern="1200" baseline="0" dirty="0"/>
                        <a:t>Number of unique visitors, pages visited, products purchased, identified by marketing campaign</a:t>
                      </a:r>
                      <a:endParaRPr lang="en-US" sz="1400" dirty="0"/>
                    </a:p>
                  </a:txBody>
                  <a:tcPr/>
                </a:tc>
                <a:extLst>
                  <a:ext uri="{0D108BD9-81ED-4DB2-BD59-A6C34878D82A}">
                    <a16:rowId xmlns:a16="http://schemas.microsoft.com/office/drawing/2014/main" xmlns="" val="10003"/>
                  </a:ext>
                </a:extLst>
              </a:tr>
              <a:tr h="335280">
                <a:tc>
                  <a:txBody>
                    <a:bodyPr/>
                    <a:lstStyle/>
                    <a:p>
                      <a:r>
                        <a:rPr lang="en-US" sz="1400" u="none" strike="noStrike" kern="1200" baseline="0" dirty="0"/>
                        <a:t>Provide production and supplier links</a:t>
                      </a:r>
                      <a:endParaRPr lang="en-US" sz="1400" dirty="0"/>
                    </a:p>
                  </a:txBody>
                  <a:tcPr/>
                </a:tc>
                <a:tc>
                  <a:txBody>
                    <a:bodyPr/>
                    <a:lstStyle/>
                    <a:p>
                      <a:r>
                        <a:rPr lang="en-US" sz="1400" u="none" strike="noStrike" kern="1200" baseline="0" dirty="0"/>
                        <a:t>Inventory management system</a:t>
                      </a:r>
                      <a:endParaRPr lang="en-US" sz="1400" dirty="0"/>
                    </a:p>
                  </a:txBody>
                  <a:tcPr/>
                </a:tc>
                <a:tc>
                  <a:txBody>
                    <a:bodyPr/>
                    <a:lstStyle/>
                    <a:p>
                      <a:r>
                        <a:rPr lang="en-US" sz="1400" u="none" strike="noStrike" kern="1200" baseline="0" dirty="0"/>
                        <a:t>Product and inventory levels, supplier ID and contact, order quantity data by product</a:t>
                      </a:r>
                      <a:endParaRPr lang="en-US" sz="1400" dirty="0"/>
                    </a:p>
                  </a:txBody>
                  <a:tcPr/>
                </a:tc>
                <a:extLst>
                  <a:ext uri="{0D108BD9-81ED-4DB2-BD59-A6C34878D82A}">
                    <a16:rowId xmlns:a16="http://schemas.microsoft.com/office/drawing/2014/main" xmlns="" val="10004"/>
                  </a:ext>
                </a:extLst>
              </a:tr>
            </a:tbl>
          </a:graphicData>
        </a:graphic>
      </p:graphicFrame>
      <p:sp>
        <p:nvSpPr>
          <p:cNvPr id="5" name="文字方塊 4"/>
          <p:cNvSpPr txBox="1"/>
          <p:nvPr/>
        </p:nvSpPr>
        <p:spPr>
          <a:xfrm>
            <a:off x="5257800" y="1759687"/>
            <a:ext cx="3200400" cy="584775"/>
          </a:xfrm>
          <a:prstGeom prst="rect">
            <a:avLst/>
          </a:prstGeom>
          <a:solidFill>
            <a:srgbClr val="FFFF00"/>
          </a:solidFill>
        </p:spPr>
        <p:txBody>
          <a:bodyPr wrap="square" rtlCol="0">
            <a:spAutoFit/>
          </a:bodyPr>
          <a:lstStyle/>
          <a:p>
            <a:r>
              <a:rPr lang="zh-TW" altLang="en-US" sz="1600" dirty="0"/>
              <a:t>系統分析，業務目標，系統功能和典型電子商務網站的信息需求</a:t>
            </a:r>
          </a:p>
        </p:txBody>
      </p:sp>
      <p:sp>
        <p:nvSpPr>
          <p:cNvPr id="6" name="文字方塊 5"/>
          <p:cNvSpPr txBox="1"/>
          <p:nvPr/>
        </p:nvSpPr>
        <p:spPr>
          <a:xfrm>
            <a:off x="3931388" y="2667000"/>
            <a:ext cx="762000" cy="261610"/>
          </a:xfrm>
          <a:prstGeom prst="rect">
            <a:avLst/>
          </a:prstGeom>
          <a:noFill/>
        </p:spPr>
        <p:txBody>
          <a:bodyPr wrap="square" rtlCol="0">
            <a:spAutoFit/>
          </a:bodyPr>
          <a:lstStyle/>
          <a:p>
            <a:r>
              <a:rPr lang="zh-TW" altLang="en-US" sz="1100" dirty="0" smtClean="0">
                <a:solidFill>
                  <a:srgbClr val="FF0000"/>
                </a:solidFill>
              </a:rPr>
              <a:t>系統功能</a:t>
            </a:r>
            <a:endParaRPr lang="zh-TW" altLang="en-US" sz="1100" dirty="0">
              <a:solidFill>
                <a:srgbClr val="FF0000"/>
              </a:solidFill>
            </a:endParaRPr>
          </a:p>
        </p:txBody>
      </p:sp>
      <p:sp>
        <p:nvSpPr>
          <p:cNvPr id="7" name="文字方塊 6"/>
          <p:cNvSpPr txBox="1"/>
          <p:nvPr/>
        </p:nvSpPr>
        <p:spPr>
          <a:xfrm>
            <a:off x="1676400" y="2667000"/>
            <a:ext cx="762000" cy="261610"/>
          </a:xfrm>
          <a:prstGeom prst="rect">
            <a:avLst/>
          </a:prstGeom>
          <a:noFill/>
        </p:spPr>
        <p:txBody>
          <a:bodyPr wrap="square" rtlCol="0">
            <a:spAutoFit/>
          </a:bodyPr>
          <a:lstStyle/>
          <a:p>
            <a:r>
              <a:rPr lang="zh-TW" altLang="en-US" sz="1100" dirty="0" smtClean="0">
                <a:solidFill>
                  <a:srgbClr val="FF0000"/>
                </a:solidFill>
              </a:rPr>
              <a:t>商業目標</a:t>
            </a:r>
            <a:endParaRPr lang="zh-TW" altLang="en-US" sz="1100" dirty="0">
              <a:solidFill>
                <a:srgbClr val="FF0000"/>
              </a:solidFill>
            </a:endParaRPr>
          </a:p>
        </p:txBody>
      </p:sp>
      <p:sp>
        <p:nvSpPr>
          <p:cNvPr id="8" name="文字方塊 7"/>
          <p:cNvSpPr txBox="1"/>
          <p:nvPr/>
        </p:nvSpPr>
        <p:spPr>
          <a:xfrm>
            <a:off x="7696200" y="2667000"/>
            <a:ext cx="762000" cy="261610"/>
          </a:xfrm>
          <a:prstGeom prst="rect">
            <a:avLst/>
          </a:prstGeom>
          <a:noFill/>
        </p:spPr>
        <p:txBody>
          <a:bodyPr wrap="square" rtlCol="0">
            <a:spAutoFit/>
          </a:bodyPr>
          <a:lstStyle/>
          <a:p>
            <a:r>
              <a:rPr lang="zh-TW" altLang="en-US" sz="1100" dirty="0" smtClean="0">
                <a:solidFill>
                  <a:srgbClr val="FF0000"/>
                </a:solidFill>
              </a:rPr>
              <a:t>信息需求</a:t>
            </a:r>
            <a:endParaRPr lang="zh-TW" altLang="en-US" sz="1100" dirty="0">
              <a:solidFill>
                <a:srgbClr val="FF0000"/>
              </a:solidFill>
            </a:endParaRPr>
          </a:p>
        </p:txBody>
      </p:sp>
      <p:sp>
        <p:nvSpPr>
          <p:cNvPr id="9" name="文字方塊 8"/>
          <p:cNvSpPr txBox="1"/>
          <p:nvPr/>
        </p:nvSpPr>
        <p:spPr>
          <a:xfrm>
            <a:off x="1828800" y="3352800"/>
            <a:ext cx="762000" cy="430887"/>
          </a:xfrm>
          <a:prstGeom prst="rect">
            <a:avLst/>
          </a:prstGeom>
          <a:noFill/>
        </p:spPr>
        <p:txBody>
          <a:bodyPr wrap="square" rtlCol="0">
            <a:spAutoFit/>
          </a:bodyPr>
          <a:lstStyle/>
          <a:p>
            <a:r>
              <a:rPr lang="zh-TW" altLang="en-US" sz="1100" dirty="0" smtClean="0">
                <a:solidFill>
                  <a:srgbClr val="FF0000"/>
                </a:solidFill>
              </a:rPr>
              <a:t>提供售後服務</a:t>
            </a:r>
            <a:endParaRPr lang="zh-TW" altLang="en-US" sz="1100" dirty="0">
              <a:solidFill>
                <a:srgbClr val="FF0000"/>
              </a:solidFill>
            </a:endParaRPr>
          </a:p>
        </p:txBody>
      </p:sp>
      <p:sp>
        <p:nvSpPr>
          <p:cNvPr id="10" name="文字方塊 9"/>
          <p:cNvSpPr txBox="1"/>
          <p:nvPr/>
        </p:nvSpPr>
        <p:spPr>
          <a:xfrm>
            <a:off x="1625009" y="3992433"/>
            <a:ext cx="762000" cy="430887"/>
          </a:xfrm>
          <a:prstGeom prst="rect">
            <a:avLst/>
          </a:prstGeom>
          <a:noFill/>
        </p:spPr>
        <p:txBody>
          <a:bodyPr wrap="square" rtlCol="0">
            <a:spAutoFit/>
          </a:bodyPr>
          <a:lstStyle/>
          <a:p>
            <a:r>
              <a:rPr lang="zh-TW" altLang="en-US" sz="1100" dirty="0" smtClean="0">
                <a:solidFill>
                  <a:srgbClr val="FF0000"/>
                </a:solidFill>
              </a:rPr>
              <a:t>配合行銷</a:t>
            </a:r>
            <a:r>
              <a:rPr lang="en-US" altLang="zh-TW" sz="1100" dirty="0">
                <a:solidFill>
                  <a:srgbClr val="FF0000"/>
                </a:solidFill>
              </a:rPr>
              <a:t>/</a:t>
            </a:r>
            <a:r>
              <a:rPr lang="zh-TW" altLang="en-US" sz="1100" dirty="0">
                <a:solidFill>
                  <a:srgbClr val="FF0000"/>
                </a:solidFill>
              </a:rPr>
              <a:t>廣告</a:t>
            </a:r>
          </a:p>
        </p:txBody>
      </p:sp>
      <p:sp>
        <p:nvSpPr>
          <p:cNvPr id="11" name="文字方塊 10"/>
          <p:cNvSpPr txBox="1"/>
          <p:nvPr/>
        </p:nvSpPr>
        <p:spPr>
          <a:xfrm>
            <a:off x="1307804" y="5695965"/>
            <a:ext cx="1499191" cy="261610"/>
          </a:xfrm>
          <a:prstGeom prst="rect">
            <a:avLst/>
          </a:prstGeom>
          <a:noFill/>
        </p:spPr>
        <p:txBody>
          <a:bodyPr wrap="square" rtlCol="0">
            <a:spAutoFit/>
          </a:bodyPr>
          <a:lstStyle/>
          <a:p>
            <a:r>
              <a:rPr lang="zh-TW" altLang="en-US" sz="1100" dirty="0">
                <a:solidFill>
                  <a:srgbClr val="FF0000"/>
                </a:solidFill>
              </a:rPr>
              <a:t>提供生產和供應</a:t>
            </a:r>
            <a:r>
              <a:rPr lang="zh-TW" altLang="en-US" sz="1100" dirty="0" smtClean="0">
                <a:solidFill>
                  <a:srgbClr val="FF0000"/>
                </a:solidFill>
              </a:rPr>
              <a:t>鏈</a:t>
            </a:r>
            <a:endParaRPr lang="zh-TW" altLang="en-US" sz="1100" dirty="0">
              <a:solidFill>
                <a:srgbClr val="FF0000"/>
              </a:solidFill>
            </a:endParaRPr>
          </a:p>
        </p:txBody>
      </p:sp>
      <p:sp>
        <p:nvSpPr>
          <p:cNvPr id="12" name="文字方塊 11"/>
          <p:cNvSpPr txBox="1"/>
          <p:nvPr/>
        </p:nvSpPr>
        <p:spPr>
          <a:xfrm>
            <a:off x="1625009" y="4770191"/>
            <a:ext cx="762000" cy="430887"/>
          </a:xfrm>
          <a:prstGeom prst="rect">
            <a:avLst/>
          </a:prstGeom>
          <a:noFill/>
        </p:spPr>
        <p:txBody>
          <a:bodyPr wrap="square" rtlCol="0">
            <a:spAutoFit/>
          </a:bodyPr>
          <a:lstStyle/>
          <a:p>
            <a:r>
              <a:rPr lang="zh-TW" altLang="en-US" sz="1100" dirty="0" smtClean="0">
                <a:solidFill>
                  <a:srgbClr val="FF0000"/>
                </a:solidFill>
              </a:rPr>
              <a:t>了解行銷</a:t>
            </a:r>
            <a:r>
              <a:rPr lang="zh-TW" altLang="en-US" sz="1100" dirty="0">
                <a:solidFill>
                  <a:srgbClr val="FF0000"/>
                </a:solidFill>
              </a:rPr>
              <a:t>效果</a:t>
            </a:r>
          </a:p>
        </p:txBody>
      </p:sp>
      <p:sp>
        <p:nvSpPr>
          <p:cNvPr id="13" name="文字方塊 12"/>
          <p:cNvSpPr txBox="1"/>
          <p:nvPr/>
        </p:nvSpPr>
        <p:spPr>
          <a:xfrm>
            <a:off x="3733800" y="3225960"/>
            <a:ext cx="959588" cy="261610"/>
          </a:xfrm>
          <a:prstGeom prst="rect">
            <a:avLst/>
          </a:prstGeom>
          <a:noFill/>
        </p:spPr>
        <p:txBody>
          <a:bodyPr wrap="square" rtlCol="0">
            <a:spAutoFit/>
          </a:bodyPr>
          <a:lstStyle/>
          <a:p>
            <a:r>
              <a:rPr lang="zh-TW" altLang="en-US" sz="1100" dirty="0" smtClean="0">
                <a:solidFill>
                  <a:srgbClr val="FF0000"/>
                </a:solidFill>
              </a:rPr>
              <a:t>銷售資料庫</a:t>
            </a:r>
            <a:endParaRPr lang="zh-TW" altLang="en-US" sz="1100" dirty="0">
              <a:solidFill>
                <a:srgbClr val="FF0000"/>
              </a:solidFill>
            </a:endParaRPr>
          </a:p>
        </p:txBody>
      </p:sp>
      <p:sp>
        <p:nvSpPr>
          <p:cNvPr id="14" name="文字方塊 13"/>
          <p:cNvSpPr txBox="1"/>
          <p:nvPr/>
        </p:nvSpPr>
        <p:spPr>
          <a:xfrm>
            <a:off x="3352800" y="4091768"/>
            <a:ext cx="3130625" cy="600164"/>
          </a:xfrm>
          <a:prstGeom prst="rect">
            <a:avLst/>
          </a:prstGeom>
          <a:noFill/>
        </p:spPr>
        <p:txBody>
          <a:bodyPr wrap="square" rtlCol="0">
            <a:spAutoFit/>
          </a:bodyPr>
          <a:lstStyle/>
          <a:p>
            <a:r>
              <a:rPr lang="zh-TW" altLang="en-US" sz="1100" dirty="0" smtClean="0">
                <a:solidFill>
                  <a:srgbClr val="FF0000"/>
                </a:solidFill>
              </a:rPr>
              <a:t>廣告伺服器</a:t>
            </a:r>
            <a:r>
              <a:rPr lang="zh-TW" altLang="en-US" sz="1100" dirty="0">
                <a:solidFill>
                  <a:srgbClr val="FF0000"/>
                </a:solidFill>
              </a:rPr>
              <a:t>，</a:t>
            </a:r>
            <a:r>
              <a:rPr lang="zh-TW" altLang="en-US" sz="1100" dirty="0" smtClean="0">
                <a:solidFill>
                  <a:srgbClr val="FF0000"/>
                </a:solidFill>
              </a:rPr>
              <a:t>電子郵件伺服器，</a:t>
            </a:r>
            <a:endParaRPr lang="en-US" altLang="zh-TW" sz="1100" dirty="0" smtClean="0">
              <a:solidFill>
                <a:srgbClr val="FF0000"/>
              </a:solidFill>
            </a:endParaRPr>
          </a:p>
          <a:p>
            <a:r>
              <a:rPr lang="zh-TW" altLang="en-US" sz="1100" dirty="0" smtClean="0">
                <a:solidFill>
                  <a:srgbClr val="FF0000"/>
                </a:solidFill>
              </a:rPr>
              <a:t>電子郵件</a:t>
            </a:r>
            <a:r>
              <a:rPr lang="zh-TW" altLang="en-US" sz="1100" dirty="0">
                <a:solidFill>
                  <a:srgbClr val="FF0000"/>
                </a:solidFill>
              </a:rPr>
              <a:t>，廣告系列經理</a:t>
            </a:r>
            <a:r>
              <a:rPr lang="zh-TW" altLang="en-US" sz="1100" dirty="0" smtClean="0">
                <a:solidFill>
                  <a:srgbClr val="FF0000"/>
                </a:solidFill>
              </a:rPr>
              <a:t>，</a:t>
            </a:r>
            <a:endParaRPr lang="en-US" altLang="zh-TW" sz="1100" dirty="0" smtClean="0">
              <a:solidFill>
                <a:srgbClr val="FF0000"/>
              </a:solidFill>
            </a:endParaRPr>
          </a:p>
          <a:p>
            <a:r>
              <a:rPr lang="zh-TW" altLang="en-US" sz="1100" dirty="0" smtClean="0">
                <a:solidFill>
                  <a:srgbClr val="FF0000"/>
                </a:solidFill>
              </a:rPr>
              <a:t>廣告橫幅管理</a:t>
            </a:r>
            <a:endParaRPr lang="zh-TW" altLang="en-US" sz="1100" dirty="0">
              <a:solidFill>
                <a:srgbClr val="FF0000"/>
              </a:solidFill>
            </a:endParaRPr>
          </a:p>
        </p:txBody>
      </p:sp>
      <p:sp>
        <p:nvSpPr>
          <p:cNvPr id="15" name="文字方塊 14"/>
          <p:cNvSpPr txBox="1"/>
          <p:nvPr/>
        </p:nvSpPr>
        <p:spPr>
          <a:xfrm>
            <a:off x="3153216" y="4794639"/>
            <a:ext cx="1650262" cy="261610"/>
          </a:xfrm>
          <a:prstGeom prst="rect">
            <a:avLst/>
          </a:prstGeom>
          <a:noFill/>
        </p:spPr>
        <p:txBody>
          <a:bodyPr wrap="square" rtlCol="0">
            <a:spAutoFit/>
          </a:bodyPr>
          <a:lstStyle/>
          <a:p>
            <a:r>
              <a:rPr lang="zh-TW" altLang="en-US" sz="1100" dirty="0" smtClean="0">
                <a:solidFill>
                  <a:srgbClr val="FF0000"/>
                </a:solidFill>
              </a:rPr>
              <a:t>網站追踪</a:t>
            </a:r>
            <a:r>
              <a:rPr lang="zh-TW" altLang="en-US" sz="1100" dirty="0">
                <a:solidFill>
                  <a:srgbClr val="FF0000"/>
                </a:solidFill>
              </a:rPr>
              <a:t>和報告系統</a:t>
            </a:r>
          </a:p>
        </p:txBody>
      </p:sp>
      <p:sp>
        <p:nvSpPr>
          <p:cNvPr id="16" name="文字方塊 15"/>
          <p:cNvSpPr txBox="1"/>
          <p:nvPr/>
        </p:nvSpPr>
        <p:spPr>
          <a:xfrm>
            <a:off x="3349256" y="5448480"/>
            <a:ext cx="1096041" cy="261610"/>
          </a:xfrm>
          <a:prstGeom prst="rect">
            <a:avLst/>
          </a:prstGeom>
          <a:noFill/>
        </p:spPr>
        <p:txBody>
          <a:bodyPr wrap="square" rtlCol="0">
            <a:spAutoFit/>
          </a:bodyPr>
          <a:lstStyle/>
          <a:p>
            <a:r>
              <a:rPr lang="zh-TW" altLang="en-US" sz="1100" dirty="0">
                <a:solidFill>
                  <a:srgbClr val="FF0000"/>
                </a:solidFill>
              </a:rPr>
              <a:t>庫存管理系統</a:t>
            </a:r>
          </a:p>
        </p:txBody>
      </p:sp>
      <p:sp>
        <p:nvSpPr>
          <p:cNvPr id="17" name="文字方塊 16"/>
          <p:cNvSpPr txBox="1"/>
          <p:nvPr/>
        </p:nvSpPr>
        <p:spPr>
          <a:xfrm>
            <a:off x="5661837" y="3322966"/>
            <a:ext cx="2781300" cy="261610"/>
          </a:xfrm>
          <a:prstGeom prst="rect">
            <a:avLst/>
          </a:prstGeom>
          <a:noFill/>
        </p:spPr>
        <p:txBody>
          <a:bodyPr wrap="square" rtlCol="0">
            <a:spAutoFit/>
          </a:bodyPr>
          <a:lstStyle/>
          <a:p>
            <a:r>
              <a:rPr lang="zh-TW" altLang="en-US" sz="1100" dirty="0">
                <a:solidFill>
                  <a:srgbClr val="FF0000"/>
                </a:solidFill>
              </a:rPr>
              <a:t>客戶編號，產品，日期，付款，出貨日期</a:t>
            </a:r>
          </a:p>
        </p:txBody>
      </p:sp>
      <p:sp>
        <p:nvSpPr>
          <p:cNvPr id="18" name="文字方塊 17"/>
          <p:cNvSpPr txBox="1"/>
          <p:nvPr/>
        </p:nvSpPr>
        <p:spPr>
          <a:xfrm>
            <a:off x="5793249" y="4061642"/>
            <a:ext cx="2518476" cy="430887"/>
          </a:xfrm>
          <a:prstGeom prst="rect">
            <a:avLst/>
          </a:prstGeom>
          <a:noFill/>
        </p:spPr>
        <p:txBody>
          <a:bodyPr wrap="square" rtlCol="0">
            <a:spAutoFit/>
          </a:bodyPr>
          <a:lstStyle/>
          <a:p>
            <a:r>
              <a:rPr lang="zh-TW" altLang="en-US" sz="1100" dirty="0">
                <a:solidFill>
                  <a:srgbClr val="FF0000"/>
                </a:solidFill>
              </a:rPr>
              <a:t>與電子郵件和橫幅廣告活動鏈接</a:t>
            </a:r>
            <a:r>
              <a:rPr lang="zh-TW" altLang="en-US" sz="1100" dirty="0" smtClean="0">
                <a:solidFill>
                  <a:srgbClr val="FF0000"/>
                </a:solidFill>
              </a:rPr>
              <a:t>的</a:t>
            </a:r>
            <a:endParaRPr lang="en-US" altLang="zh-TW" sz="1100" dirty="0" smtClean="0">
              <a:solidFill>
                <a:srgbClr val="FF0000"/>
              </a:solidFill>
            </a:endParaRPr>
          </a:p>
          <a:p>
            <a:r>
              <a:rPr lang="zh-TW" altLang="en-US" sz="1100" dirty="0" smtClean="0">
                <a:solidFill>
                  <a:srgbClr val="FF0000"/>
                </a:solidFill>
              </a:rPr>
              <a:t>潛在</a:t>
            </a:r>
            <a:r>
              <a:rPr lang="zh-TW" altLang="en-US" sz="1100" dirty="0">
                <a:solidFill>
                  <a:srgbClr val="FF0000"/>
                </a:solidFill>
              </a:rPr>
              <a:t>客戶和客戶的網站行為日誌</a:t>
            </a:r>
          </a:p>
        </p:txBody>
      </p:sp>
      <p:sp>
        <p:nvSpPr>
          <p:cNvPr id="19" name="文字方塊 18"/>
          <p:cNvSpPr txBox="1"/>
          <p:nvPr/>
        </p:nvSpPr>
        <p:spPr>
          <a:xfrm>
            <a:off x="5569685" y="4892963"/>
            <a:ext cx="3367640" cy="430887"/>
          </a:xfrm>
          <a:prstGeom prst="rect">
            <a:avLst/>
          </a:prstGeom>
          <a:noFill/>
        </p:spPr>
        <p:txBody>
          <a:bodyPr wrap="square" rtlCol="0">
            <a:spAutoFit/>
          </a:bodyPr>
          <a:lstStyle/>
          <a:p>
            <a:r>
              <a:rPr lang="zh-TW" altLang="en-US" sz="1100" dirty="0" smtClean="0">
                <a:solidFill>
                  <a:srgbClr val="FF0000"/>
                </a:solidFill>
              </a:rPr>
              <a:t>通過行銷活動</a:t>
            </a:r>
            <a:r>
              <a:rPr lang="zh-TW" altLang="en-US" sz="1100" dirty="0">
                <a:solidFill>
                  <a:srgbClr val="FF0000"/>
                </a:solidFill>
              </a:rPr>
              <a:t>確定</a:t>
            </a:r>
            <a:r>
              <a:rPr lang="zh-TW" altLang="en-US" sz="1100" dirty="0" smtClean="0">
                <a:solidFill>
                  <a:srgbClr val="FF0000"/>
                </a:solidFill>
              </a:rPr>
              <a:t>的訪問</a:t>
            </a:r>
            <a:r>
              <a:rPr lang="zh-TW" altLang="en-US" sz="1100" dirty="0">
                <a:solidFill>
                  <a:srgbClr val="FF0000"/>
                </a:solidFill>
              </a:rPr>
              <a:t>者數量，訪問的頁面數量，購買的產品數量</a:t>
            </a:r>
          </a:p>
        </p:txBody>
      </p:sp>
      <p:sp>
        <p:nvSpPr>
          <p:cNvPr id="20" name="文字方塊 19"/>
          <p:cNvSpPr txBox="1"/>
          <p:nvPr/>
        </p:nvSpPr>
        <p:spPr>
          <a:xfrm>
            <a:off x="6130223" y="5724284"/>
            <a:ext cx="2681840" cy="430887"/>
          </a:xfrm>
          <a:prstGeom prst="rect">
            <a:avLst/>
          </a:prstGeom>
          <a:noFill/>
        </p:spPr>
        <p:txBody>
          <a:bodyPr wrap="square" rtlCol="0">
            <a:spAutoFit/>
          </a:bodyPr>
          <a:lstStyle/>
          <a:p>
            <a:r>
              <a:rPr lang="zh-TW" altLang="en-US" sz="1100" dirty="0">
                <a:solidFill>
                  <a:srgbClr val="FF0000"/>
                </a:solidFill>
              </a:rPr>
              <a:t>按產品訂購數量排序</a:t>
            </a:r>
          </a:p>
          <a:p>
            <a:r>
              <a:rPr lang="zh-TW" altLang="en-US" sz="1100" dirty="0" smtClean="0">
                <a:solidFill>
                  <a:srgbClr val="FF0000"/>
                </a:solidFill>
              </a:rPr>
              <a:t>產品</a:t>
            </a:r>
            <a:r>
              <a:rPr lang="zh-TW" altLang="en-US" sz="1100" dirty="0">
                <a:solidFill>
                  <a:srgbClr val="FF0000"/>
                </a:solidFill>
              </a:rPr>
              <a:t>和庫存水平，供應商</a:t>
            </a:r>
            <a:r>
              <a:rPr lang="en-US" altLang="zh-TW" sz="1100" dirty="0">
                <a:solidFill>
                  <a:srgbClr val="FF0000"/>
                </a:solidFill>
              </a:rPr>
              <a:t>ID</a:t>
            </a:r>
            <a:r>
              <a:rPr lang="zh-TW" altLang="en-US" sz="1100" dirty="0">
                <a:solidFill>
                  <a:srgbClr val="FF0000"/>
                </a:solidFill>
              </a:rPr>
              <a:t>和聯繫方式</a:t>
            </a:r>
            <a:r>
              <a:rPr lang="zh-TW" altLang="en-US" sz="1100" dirty="0" smtClean="0">
                <a:solidFill>
                  <a:srgbClr val="FF0000"/>
                </a:solidFill>
              </a:rPr>
              <a:t>，</a:t>
            </a:r>
            <a:endParaRPr lang="zh-TW" altLang="en-US" sz="1100" dirty="0">
              <a:solidFill>
                <a:srgbClr val="FF0000"/>
              </a:solidFill>
            </a:endParaRPr>
          </a:p>
        </p:txBody>
      </p:sp>
    </p:spTree>
    <p:extLst>
      <p:ext uri="{BB962C8B-B14F-4D97-AF65-F5344CB8AC3E}">
        <p14:creationId xmlns:p14="http://schemas.microsoft.com/office/powerpoint/2010/main" val="33274496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Systems Design: Hardware and Software Platforms</a:t>
            </a:r>
          </a:p>
        </p:txBody>
      </p:sp>
      <p:sp>
        <p:nvSpPr>
          <p:cNvPr id="3" name="Content Placeholder 2"/>
          <p:cNvSpPr>
            <a:spLocks noGrp="1"/>
          </p:cNvSpPr>
          <p:nvPr>
            <p:ph idx="1"/>
          </p:nvPr>
        </p:nvSpPr>
        <p:spPr/>
        <p:txBody>
          <a:bodyPr/>
          <a:lstStyle/>
          <a:p>
            <a:r>
              <a:rPr lang="en-US" dirty="0"/>
              <a:t>System design specification: </a:t>
            </a:r>
          </a:p>
          <a:p>
            <a:pPr lvl="1"/>
            <a:r>
              <a:rPr lang="en-US" dirty="0"/>
              <a:t>Description of main components of a system and their relationship to one another </a:t>
            </a:r>
          </a:p>
          <a:p>
            <a:r>
              <a:rPr lang="en-US" dirty="0"/>
              <a:t>Two components of system design:</a:t>
            </a:r>
          </a:p>
          <a:p>
            <a:pPr lvl="1"/>
            <a:r>
              <a:rPr lang="en-US" dirty="0"/>
              <a:t>Logical design</a:t>
            </a:r>
          </a:p>
          <a:p>
            <a:pPr lvl="2"/>
            <a:r>
              <a:rPr lang="en-US" dirty="0"/>
              <a:t>Data flow diagrams, processing functions, databases</a:t>
            </a:r>
          </a:p>
          <a:p>
            <a:pPr lvl="1"/>
            <a:r>
              <a:rPr lang="en-US" dirty="0"/>
              <a:t>Physical design</a:t>
            </a:r>
          </a:p>
          <a:p>
            <a:pPr lvl="2"/>
            <a:r>
              <a:rPr lang="en-US" dirty="0"/>
              <a:t>Specifies actual physical, software components, models, and so on</a:t>
            </a:r>
          </a:p>
        </p:txBody>
      </p:sp>
      <p:sp>
        <p:nvSpPr>
          <p:cNvPr id="4" name="文字方塊 3"/>
          <p:cNvSpPr txBox="1"/>
          <p:nvPr/>
        </p:nvSpPr>
        <p:spPr>
          <a:xfrm>
            <a:off x="4724400" y="871651"/>
            <a:ext cx="2362200" cy="461665"/>
          </a:xfrm>
          <a:prstGeom prst="rect">
            <a:avLst/>
          </a:prstGeom>
          <a:solidFill>
            <a:srgbClr val="FFFF00"/>
          </a:solidFill>
        </p:spPr>
        <p:txBody>
          <a:bodyPr wrap="square" rtlCol="0">
            <a:spAutoFit/>
          </a:bodyPr>
          <a:lstStyle/>
          <a:p>
            <a:r>
              <a:rPr lang="zh-TW" altLang="en-US" sz="2400" dirty="0" smtClean="0"/>
              <a:t>硬體換軟體平台</a:t>
            </a:r>
            <a:endParaRPr lang="zh-TW" altLang="en-US" sz="2400" dirty="0"/>
          </a:p>
        </p:txBody>
      </p:sp>
      <p:sp>
        <p:nvSpPr>
          <p:cNvPr id="5" name="文字方塊 4"/>
          <p:cNvSpPr txBox="1"/>
          <p:nvPr/>
        </p:nvSpPr>
        <p:spPr>
          <a:xfrm>
            <a:off x="6477000" y="2936557"/>
            <a:ext cx="2057400" cy="830997"/>
          </a:xfrm>
          <a:prstGeom prst="rect">
            <a:avLst/>
          </a:prstGeom>
          <a:solidFill>
            <a:srgbClr val="FFFF00"/>
          </a:solidFill>
        </p:spPr>
        <p:txBody>
          <a:bodyPr wrap="square" rtlCol="0">
            <a:spAutoFit/>
          </a:bodyPr>
          <a:lstStyle/>
          <a:p>
            <a:r>
              <a:rPr lang="zh-TW" altLang="en-US" sz="2400" dirty="0"/>
              <a:t>系統設計</a:t>
            </a:r>
            <a:r>
              <a:rPr lang="zh-TW" altLang="en-US" sz="2400" dirty="0" smtClean="0"/>
              <a:t>的</a:t>
            </a:r>
            <a:endParaRPr lang="en-US" altLang="zh-TW" sz="2400" dirty="0" smtClean="0"/>
          </a:p>
          <a:p>
            <a:r>
              <a:rPr lang="zh-TW" altLang="en-US" sz="2400" dirty="0" smtClean="0"/>
              <a:t>兩</a:t>
            </a:r>
            <a:r>
              <a:rPr lang="zh-TW" altLang="en-US" sz="2400" dirty="0"/>
              <a:t>個組成部分</a:t>
            </a:r>
          </a:p>
        </p:txBody>
      </p:sp>
      <p:sp>
        <p:nvSpPr>
          <p:cNvPr id="6" name="文字方塊 5"/>
          <p:cNvSpPr txBox="1"/>
          <p:nvPr/>
        </p:nvSpPr>
        <p:spPr>
          <a:xfrm>
            <a:off x="3162300" y="2514600"/>
            <a:ext cx="4343400" cy="338554"/>
          </a:xfrm>
          <a:prstGeom prst="rect">
            <a:avLst/>
          </a:prstGeom>
          <a:solidFill>
            <a:srgbClr val="FFFF00"/>
          </a:solidFill>
        </p:spPr>
        <p:txBody>
          <a:bodyPr wrap="square" rtlCol="0">
            <a:spAutoFit/>
          </a:bodyPr>
          <a:lstStyle/>
          <a:p>
            <a:r>
              <a:rPr lang="zh-TW" altLang="en-US" sz="1600" dirty="0"/>
              <a:t>描述</a:t>
            </a:r>
            <a:r>
              <a:rPr lang="zh-TW" altLang="en-US" sz="1600" dirty="0" smtClean="0"/>
              <a:t>系統</a:t>
            </a:r>
            <a:r>
              <a:rPr lang="zh-TW" altLang="en-US" sz="1600" dirty="0"/>
              <a:t>主要組成</a:t>
            </a:r>
            <a:r>
              <a:rPr lang="zh-TW" altLang="en-US" sz="1600" dirty="0" smtClean="0"/>
              <a:t>部分及</a:t>
            </a:r>
            <a:r>
              <a:rPr lang="zh-TW" altLang="en-US" sz="1600" dirty="0"/>
              <a:t>其相互之間的關係</a:t>
            </a:r>
          </a:p>
        </p:txBody>
      </p:sp>
      <p:sp>
        <p:nvSpPr>
          <p:cNvPr id="7" name="文字方塊 6"/>
          <p:cNvSpPr txBox="1"/>
          <p:nvPr/>
        </p:nvSpPr>
        <p:spPr>
          <a:xfrm>
            <a:off x="2968451" y="3429000"/>
            <a:ext cx="1143000" cy="338554"/>
          </a:xfrm>
          <a:prstGeom prst="rect">
            <a:avLst/>
          </a:prstGeom>
          <a:solidFill>
            <a:srgbClr val="FFFF00"/>
          </a:solidFill>
        </p:spPr>
        <p:txBody>
          <a:bodyPr wrap="square" rtlCol="0">
            <a:spAutoFit/>
          </a:bodyPr>
          <a:lstStyle/>
          <a:p>
            <a:r>
              <a:rPr lang="zh-TW" altLang="en-US" sz="1600" dirty="0"/>
              <a:t>邏輯設計</a:t>
            </a:r>
          </a:p>
        </p:txBody>
      </p:sp>
      <p:sp>
        <p:nvSpPr>
          <p:cNvPr id="8" name="文字方塊 7"/>
          <p:cNvSpPr txBox="1"/>
          <p:nvPr/>
        </p:nvSpPr>
        <p:spPr>
          <a:xfrm>
            <a:off x="3048000" y="4151104"/>
            <a:ext cx="1066800" cy="338554"/>
          </a:xfrm>
          <a:prstGeom prst="rect">
            <a:avLst/>
          </a:prstGeom>
          <a:solidFill>
            <a:srgbClr val="FFFF00"/>
          </a:solidFill>
        </p:spPr>
        <p:txBody>
          <a:bodyPr wrap="square" rtlCol="0">
            <a:spAutoFit/>
          </a:bodyPr>
          <a:lstStyle/>
          <a:p>
            <a:r>
              <a:rPr lang="zh-TW" altLang="en-US" sz="1600" dirty="0" smtClean="0"/>
              <a:t>實體設計</a:t>
            </a:r>
            <a:endParaRPr lang="zh-TW" altLang="en-US" sz="1600" dirty="0"/>
          </a:p>
        </p:txBody>
      </p:sp>
      <p:sp>
        <p:nvSpPr>
          <p:cNvPr id="9" name="文字方塊 8"/>
          <p:cNvSpPr txBox="1"/>
          <p:nvPr/>
        </p:nvSpPr>
        <p:spPr>
          <a:xfrm>
            <a:off x="4933950" y="4020234"/>
            <a:ext cx="3086100" cy="338554"/>
          </a:xfrm>
          <a:prstGeom prst="rect">
            <a:avLst/>
          </a:prstGeom>
          <a:solidFill>
            <a:srgbClr val="FFFF00"/>
          </a:solidFill>
        </p:spPr>
        <p:txBody>
          <a:bodyPr wrap="square" rtlCol="0">
            <a:spAutoFit/>
          </a:bodyPr>
          <a:lstStyle/>
          <a:p>
            <a:r>
              <a:rPr lang="zh-TW" altLang="en-US" sz="1600" dirty="0" smtClean="0"/>
              <a:t>資料流程圖、處理功能、資料庫</a:t>
            </a:r>
            <a:endParaRPr lang="zh-TW" altLang="en-US" sz="1600" dirty="0"/>
          </a:p>
        </p:txBody>
      </p:sp>
      <p:sp>
        <p:nvSpPr>
          <p:cNvPr id="10" name="文字方塊 9"/>
          <p:cNvSpPr txBox="1"/>
          <p:nvPr/>
        </p:nvSpPr>
        <p:spPr>
          <a:xfrm>
            <a:off x="4933950" y="4777581"/>
            <a:ext cx="3472544" cy="338554"/>
          </a:xfrm>
          <a:prstGeom prst="rect">
            <a:avLst/>
          </a:prstGeom>
          <a:solidFill>
            <a:srgbClr val="FFFF00"/>
          </a:solidFill>
        </p:spPr>
        <p:txBody>
          <a:bodyPr wrap="square" rtlCol="0">
            <a:spAutoFit/>
          </a:bodyPr>
          <a:lstStyle/>
          <a:p>
            <a:r>
              <a:rPr lang="zh-TW" altLang="en-US" sz="1600" dirty="0" smtClean="0"/>
              <a:t>特定實際的實體，軟體組件</a:t>
            </a:r>
            <a:r>
              <a:rPr lang="zh-TW" altLang="en-US" sz="1600" dirty="0"/>
              <a:t>，模型等</a:t>
            </a:r>
          </a:p>
        </p:txBody>
      </p:sp>
    </p:spTree>
    <p:extLst>
      <p:ext uri="{BB962C8B-B14F-4D97-AF65-F5344CB8AC3E}">
        <p14:creationId xmlns:p14="http://schemas.microsoft.com/office/powerpoint/2010/main" val="1947825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4.6(a): Logical Design for a Simple Website</a:t>
            </a:r>
          </a:p>
        </p:txBody>
      </p:sp>
      <p:sp>
        <p:nvSpPr>
          <p:cNvPr id="7" name="Text Placeholder 6"/>
          <p:cNvSpPr>
            <a:spLocks noGrp="1"/>
          </p:cNvSpPr>
          <p:nvPr>
            <p:ph type="body" sz="quarter" idx="13"/>
          </p:nvPr>
        </p:nvSpPr>
        <p:spPr/>
        <p:txBody>
          <a:bodyPr/>
          <a:lstStyle/>
          <a:p>
            <a:endParaRPr lang="en-US" dirty="0"/>
          </a:p>
        </p:txBody>
      </p:sp>
      <p:pic>
        <p:nvPicPr>
          <p:cNvPr id="8" name="Picture 7" descr="Figure 4.6(a) shows a simple Data Flow Diagram."/>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79144" y="1371600"/>
            <a:ext cx="5033311"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字方塊 5"/>
          <p:cNvSpPr txBox="1"/>
          <p:nvPr/>
        </p:nvSpPr>
        <p:spPr>
          <a:xfrm>
            <a:off x="3733800" y="762000"/>
            <a:ext cx="3581400" cy="461665"/>
          </a:xfrm>
          <a:prstGeom prst="rect">
            <a:avLst/>
          </a:prstGeom>
          <a:solidFill>
            <a:srgbClr val="FFFF00"/>
          </a:solidFill>
        </p:spPr>
        <p:txBody>
          <a:bodyPr wrap="square" rtlCol="0">
            <a:spAutoFit/>
          </a:bodyPr>
          <a:lstStyle/>
          <a:p>
            <a:r>
              <a:rPr lang="zh-TW" altLang="en-US" sz="2400" dirty="0"/>
              <a:t>一個簡單網站的邏輯設計</a:t>
            </a:r>
          </a:p>
        </p:txBody>
      </p:sp>
      <p:sp>
        <p:nvSpPr>
          <p:cNvPr id="9" name="文字方塊 8"/>
          <p:cNvSpPr txBox="1"/>
          <p:nvPr/>
        </p:nvSpPr>
        <p:spPr>
          <a:xfrm>
            <a:off x="2209800" y="1905000"/>
            <a:ext cx="762000" cy="261610"/>
          </a:xfrm>
          <a:prstGeom prst="rect">
            <a:avLst/>
          </a:prstGeom>
          <a:noFill/>
        </p:spPr>
        <p:txBody>
          <a:bodyPr wrap="square" rtlCol="0">
            <a:spAutoFit/>
          </a:bodyPr>
          <a:lstStyle/>
          <a:p>
            <a:r>
              <a:rPr lang="zh-TW" altLang="en-US" sz="1100" dirty="0" smtClean="0">
                <a:solidFill>
                  <a:srgbClr val="FF0000"/>
                </a:solidFill>
              </a:rPr>
              <a:t>客戶網站</a:t>
            </a:r>
            <a:endParaRPr lang="zh-TW" altLang="en-US" sz="1100" dirty="0">
              <a:solidFill>
                <a:srgbClr val="FF0000"/>
              </a:solidFill>
            </a:endParaRPr>
          </a:p>
        </p:txBody>
      </p:sp>
      <p:sp>
        <p:nvSpPr>
          <p:cNvPr id="10" name="文字方塊 9"/>
          <p:cNvSpPr txBox="1"/>
          <p:nvPr/>
        </p:nvSpPr>
        <p:spPr>
          <a:xfrm>
            <a:off x="2209800" y="2773476"/>
            <a:ext cx="762000" cy="430887"/>
          </a:xfrm>
          <a:prstGeom prst="rect">
            <a:avLst/>
          </a:prstGeom>
          <a:noFill/>
        </p:spPr>
        <p:txBody>
          <a:bodyPr wrap="square" rtlCol="0">
            <a:spAutoFit/>
          </a:bodyPr>
          <a:lstStyle/>
          <a:p>
            <a:r>
              <a:rPr lang="zh-TW" altLang="en-US" sz="1100" dirty="0" smtClean="0">
                <a:solidFill>
                  <a:srgbClr val="FF0000"/>
                </a:solidFill>
              </a:rPr>
              <a:t>貨物訂購確認</a:t>
            </a:r>
            <a:endParaRPr lang="zh-TW" altLang="en-US" sz="1100" dirty="0">
              <a:solidFill>
                <a:srgbClr val="FF0000"/>
              </a:solidFill>
            </a:endParaRPr>
          </a:p>
        </p:txBody>
      </p:sp>
      <p:sp>
        <p:nvSpPr>
          <p:cNvPr id="11" name="文字方塊 10"/>
          <p:cNvSpPr txBox="1"/>
          <p:nvPr/>
        </p:nvSpPr>
        <p:spPr>
          <a:xfrm>
            <a:off x="2209800" y="4330407"/>
            <a:ext cx="762000" cy="261610"/>
          </a:xfrm>
          <a:prstGeom prst="rect">
            <a:avLst/>
          </a:prstGeom>
          <a:noFill/>
        </p:spPr>
        <p:txBody>
          <a:bodyPr wrap="square" rtlCol="0">
            <a:spAutoFit/>
          </a:bodyPr>
          <a:lstStyle/>
          <a:p>
            <a:r>
              <a:rPr lang="zh-TW" altLang="en-US" sz="1100" dirty="0" smtClean="0">
                <a:solidFill>
                  <a:srgbClr val="FF0000"/>
                </a:solidFill>
              </a:rPr>
              <a:t>貨物運送</a:t>
            </a:r>
            <a:endParaRPr lang="zh-TW" altLang="en-US" sz="1100" dirty="0">
              <a:solidFill>
                <a:srgbClr val="FF0000"/>
              </a:solidFill>
            </a:endParaRPr>
          </a:p>
        </p:txBody>
      </p:sp>
      <p:sp>
        <p:nvSpPr>
          <p:cNvPr id="12" name="文字方塊 11"/>
          <p:cNvSpPr txBox="1"/>
          <p:nvPr/>
        </p:nvSpPr>
        <p:spPr>
          <a:xfrm>
            <a:off x="2743200" y="1175346"/>
            <a:ext cx="990600" cy="261610"/>
          </a:xfrm>
          <a:prstGeom prst="rect">
            <a:avLst/>
          </a:prstGeom>
          <a:noFill/>
        </p:spPr>
        <p:txBody>
          <a:bodyPr wrap="square" rtlCol="0">
            <a:spAutoFit/>
          </a:bodyPr>
          <a:lstStyle/>
          <a:p>
            <a:r>
              <a:rPr lang="en-US" altLang="zh-TW" sz="1100" dirty="0" smtClean="0">
                <a:solidFill>
                  <a:srgbClr val="FF0000"/>
                </a:solidFill>
              </a:rPr>
              <a:t>HTTP</a:t>
            </a:r>
            <a:r>
              <a:rPr lang="zh-TW" altLang="en-US" sz="1100" dirty="0" smtClean="0">
                <a:solidFill>
                  <a:srgbClr val="FF0000"/>
                </a:solidFill>
              </a:rPr>
              <a:t>請求</a:t>
            </a:r>
            <a:endParaRPr lang="zh-TW" altLang="en-US" sz="1100" dirty="0">
              <a:solidFill>
                <a:srgbClr val="FF0000"/>
              </a:solidFill>
            </a:endParaRPr>
          </a:p>
        </p:txBody>
      </p:sp>
      <p:sp>
        <p:nvSpPr>
          <p:cNvPr id="13" name="文字方塊 12"/>
          <p:cNvSpPr txBox="1"/>
          <p:nvPr/>
        </p:nvSpPr>
        <p:spPr>
          <a:xfrm>
            <a:off x="2971800" y="3549619"/>
            <a:ext cx="990600" cy="261610"/>
          </a:xfrm>
          <a:prstGeom prst="rect">
            <a:avLst/>
          </a:prstGeom>
          <a:noFill/>
        </p:spPr>
        <p:txBody>
          <a:bodyPr wrap="square" rtlCol="0">
            <a:spAutoFit/>
          </a:bodyPr>
          <a:lstStyle/>
          <a:p>
            <a:r>
              <a:rPr lang="zh-TW" altLang="en-US" sz="1100" dirty="0" smtClean="0">
                <a:solidFill>
                  <a:srgbClr val="FF0000"/>
                </a:solidFill>
              </a:rPr>
              <a:t>展示目錄頁</a:t>
            </a:r>
            <a:endParaRPr lang="zh-TW" altLang="en-US" sz="1100" dirty="0">
              <a:solidFill>
                <a:srgbClr val="FF0000"/>
              </a:solidFill>
            </a:endParaRPr>
          </a:p>
        </p:txBody>
      </p:sp>
      <p:sp>
        <p:nvSpPr>
          <p:cNvPr id="14" name="文字方塊 13"/>
          <p:cNvSpPr txBox="1"/>
          <p:nvPr/>
        </p:nvSpPr>
        <p:spPr>
          <a:xfrm>
            <a:off x="2895600" y="4968055"/>
            <a:ext cx="990600" cy="261610"/>
          </a:xfrm>
          <a:prstGeom prst="rect">
            <a:avLst/>
          </a:prstGeom>
          <a:noFill/>
        </p:spPr>
        <p:txBody>
          <a:bodyPr wrap="square" rtlCol="0">
            <a:spAutoFit/>
          </a:bodyPr>
          <a:lstStyle/>
          <a:p>
            <a:r>
              <a:rPr lang="zh-TW" altLang="en-US" sz="1100" dirty="0" smtClean="0">
                <a:solidFill>
                  <a:srgbClr val="FF0000"/>
                </a:solidFill>
              </a:rPr>
              <a:t>填寫訂單</a:t>
            </a:r>
            <a:endParaRPr lang="zh-TW" altLang="en-US" sz="1100" dirty="0">
              <a:solidFill>
                <a:srgbClr val="FF0000"/>
              </a:solidFill>
            </a:endParaRPr>
          </a:p>
        </p:txBody>
      </p:sp>
      <p:sp>
        <p:nvSpPr>
          <p:cNvPr id="15" name="文字方塊 14"/>
          <p:cNvSpPr txBox="1"/>
          <p:nvPr/>
        </p:nvSpPr>
        <p:spPr>
          <a:xfrm>
            <a:off x="4076700" y="4294410"/>
            <a:ext cx="990600" cy="261610"/>
          </a:xfrm>
          <a:prstGeom prst="rect">
            <a:avLst/>
          </a:prstGeom>
          <a:noFill/>
        </p:spPr>
        <p:txBody>
          <a:bodyPr wrap="square" rtlCol="0">
            <a:spAutoFit/>
          </a:bodyPr>
          <a:lstStyle/>
          <a:p>
            <a:r>
              <a:rPr lang="zh-TW" altLang="en-US" sz="1100" dirty="0" smtClean="0">
                <a:solidFill>
                  <a:srgbClr val="FF0000"/>
                </a:solidFill>
              </a:rPr>
              <a:t>購買產品</a:t>
            </a:r>
            <a:endParaRPr lang="zh-TW" altLang="en-US" sz="1100" dirty="0">
              <a:solidFill>
                <a:srgbClr val="FF0000"/>
              </a:solidFill>
            </a:endParaRPr>
          </a:p>
        </p:txBody>
      </p:sp>
      <p:sp>
        <p:nvSpPr>
          <p:cNvPr id="16" name="文字方塊 15"/>
          <p:cNvSpPr txBox="1"/>
          <p:nvPr/>
        </p:nvSpPr>
        <p:spPr>
          <a:xfrm>
            <a:off x="4343400" y="1976735"/>
            <a:ext cx="990600" cy="261610"/>
          </a:xfrm>
          <a:prstGeom prst="rect">
            <a:avLst/>
          </a:prstGeom>
          <a:noFill/>
        </p:spPr>
        <p:txBody>
          <a:bodyPr wrap="square" rtlCol="0">
            <a:spAutoFit/>
          </a:bodyPr>
          <a:lstStyle/>
          <a:p>
            <a:r>
              <a:rPr lang="zh-TW" altLang="en-US" sz="1100" dirty="0" smtClean="0">
                <a:solidFill>
                  <a:srgbClr val="FF0000"/>
                </a:solidFill>
              </a:rPr>
              <a:t>顧客資訊</a:t>
            </a:r>
            <a:endParaRPr lang="zh-TW" altLang="en-US" sz="1100" dirty="0">
              <a:solidFill>
                <a:srgbClr val="FF0000"/>
              </a:solidFill>
            </a:endParaRPr>
          </a:p>
        </p:txBody>
      </p:sp>
      <p:sp>
        <p:nvSpPr>
          <p:cNvPr id="17" name="文字方塊 16"/>
          <p:cNvSpPr txBox="1"/>
          <p:nvPr/>
        </p:nvSpPr>
        <p:spPr>
          <a:xfrm>
            <a:off x="3042326" y="2035805"/>
            <a:ext cx="990600" cy="600164"/>
          </a:xfrm>
          <a:prstGeom prst="rect">
            <a:avLst/>
          </a:prstGeom>
          <a:noFill/>
        </p:spPr>
        <p:txBody>
          <a:bodyPr wrap="square" rtlCol="0">
            <a:spAutoFit/>
          </a:bodyPr>
          <a:lstStyle/>
          <a:p>
            <a:r>
              <a:rPr lang="zh-TW" altLang="en-US" sz="1100" dirty="0" smtClean="0">
                <a:solidFill>
                  <a:srgbClr val="FF0000"/>
                </a:solidFill>
              </a:rPr>
              <a:t>接受</a:t>
            </a:r>
            <a:r>
              <a:rPr lang="en-US" altLang="zh-TW" sz="1100" dirty="0" smtClean="0">
                <a:solidFill>
                  <a:srgbClr val="FF0000"/>
                </a:solidFill>
              </a:rPr>
              <a:t>/</a:t>
            </a:r>
          </a:p>
          <a:p>
            <a:r>
              <a:rPr lang="zh-TW" altLang="en-US" sz="1100" dirty="0" smtClean="0">
                <a:solidFill>
                  <a:srgbClr val="FF0000"/>
                </a:solidFill>
              </a:rPr>
              <a:t>拒絕</a:t>
            </a:r>
            <a:endParaRPr lang="en-US" altLang="zh-TW" sz="1100" dirty="0" smtClean="0">
              <a:solidFill>
                <a:srgbClr val="FF0000"/>
              </a:solidFill>
            </a:endParaRPr>
          </a:p>
          <a:p>
            <a:r>
              <a:rPr lang="zh-TW" altLang="en-US" sz="1100" dirty="0" smtClean="0">
                <a:solidFill>
                  <a:srgbClr val="FF0000"/>
                </a:solidFill>
              </a:rPr>
              <a:t>訪客</a:t>
            </a:r>
            <a:endParaRPr lang="zh-TW" altLang="en-US" sz="1100" dirty="0">
              <a:solidFill>
                <a:srgbClr val="FF0000"/>
              </a:solidFill>
            </a:endParaRPr>
          </a:p>
        </p:txBody>
      </p:sp>
      <p:sp>
        <p:nvSpPr>
          <p:cNvPr id="18" name="文字方塊 17"/>
          <p:cNvSpPr txBox="1"/>
          <p:nvPr/>
        </p:nvSpPr>
        <p:spPr>
          <a:xfrm>
            <a:off x="5943600" y="3694246"/>
            <a:ext cx="990600" cy="261610"/>
          </a:xfrm>
          <a:prstGeom prst="rect">
            <a:avLst/>
          </a:prstGeom>
          <a:noFill/>
        </p:spPr>
        <p:txBody>
          <a:bodyPr wrap="square" rtlCol="0">
            <a:spAutoFit/>
          </a:bodyPr>
          <a:lstStyle/>
          <a:p>
            <a:r>
              <a:rPr lang="zh-TW" altLang="en-US" sz="1100" dirty="0" smtClean="0">
                <a:solidFill>
                  <a:srgbClr val="FF0000"/>
                </a:solidFill>
              </a:rPr>
              <a:t>目錄資料庫</a:t>
            </a:r>
            <a:endParaRPr lang="zh-TW" altLang="en-US" sz="1100" dirty="0">
              <a:solidFill>
                <a:srgbClr val="FF0000"/>
              </a:solidFill>
            </a:endParaRPr>
          </a:p>
        </p:txBody>
      </p:sp>
      <p:sp>
        <p:nvSpPr>
          <p:cNvPr id="19" name="文字方塊 18"/>
          <p:cNvSpPr txBox="1"/>
          <p:nvPr/>
        </p:nvSpPr>
        <p:spPr>
          <a:xfrm>
            <a:off x="6021855" y="5212064"/>
            <a:ext cx="990600" cy="261610"/>
          </a:xfrm>
          <a:prstGeom prst="rect">
            <a:avLst/>
          </a:prstGeom>
          <a:noFill/>
        </p:spPr>
        <p:txBody>
          <a:bodyPr wrap="square" rtlCol="0">
            <a:spAutoFit/>
          </a:bodyPr>
          <a:lstStyle/>
          <a:p>
            <a:r>
              <a:rPr lang="zh-TW" altLang="en-US" sz="1100" dirty="0" smtClean="0">
                <a:solidFill>
                  <a:srgbClr val="FF0000"/>
                </a:solidFill>
              </a:rPr>
              <a:t>訂單資料庫</a:t>
            </a:r>
            <a:endParaRPr lang="zh-TW" altLang="en-US" sz="1100" dirty="0">
              <a:solidFill>
                <a:srgbClr val="FF0000"/>
              </a:solidFill>
            </a:endParaRPr>
          </a:p>
        </p:txBody>
      </p:sp>
      <p:sp>
        <p:nvSpPr>
          <p:cNvPr id="20" name="文字方塊 19"/>
          <p:cNvSpPr txBox="1"/>
          <p:nvPr/>
        </p:nvSpPr>
        <p:spPr>
          <a:xfrm>
            <a:off x="5943600" y="2020332"/>
            <a:ext cx="990600" cy="261610"/>
          </a:xfrm>
          <a:prstGeom prst="rect">
            <a:avLst/>
          </a:prstGeom>
          <a:noFill/>
        </p:spPr>
        <p:txBody>
          <a:bodyPr wrap="square" rtlCol="0">
            <a:spAutoFit/>
          </a:bodyPr>
          <a:lstStyle/>
          <a:p>
            <a:r>
              <a:rPr lang="zh-TW" altLang="en-US" sz="1100" dirty="0" smtClean="0">
                <a:solidFill>
                  <a:srgbClr val="FF0000"/>
                </a:solidFill>
              </a:rPr>
              <a:t>顧客資料庫</a:t>
            </a:r>
            <a:endParaRPr lang="zh-TW" altLang="en-US" sz="1100" dirty="0">
              <a:solidFill>
                <a:srgbClr val="FF0000"/>
              </a:solidFill>
            </a:endParaRPr>
          </a:p>
        </p:txBody>
      </p:sp>
    </p:spTree>
    <p:extLst>
      <p:ext uri="{BB962C8B-B14F-4D97-AF65-F5344CB8AC3E}">
        <p14:creationId xmlns:p14="http://schemas.microsoft.com/office/powerpoint/2010/main" val="2051695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4.6(b): Physical Design for a Simple Website</a:t>
            </a:r>
          </a:p>
        </p:txBody>
      </p:sp>
      <p:sp>
        <p:nvSpPr>
          <p:cNvPr id="7" name="Text Placeholder 6"/>
          <p:cNvSpPr>
            <a:spLocks noGrp="1"/>
          </p:cNvSpPr>
          <p:nvPr>
            <p:ph type="body" sz="quarter" idx="13"/>
          </p:nvPr>
        </p:nvSpPr>
        <p:spPr/>
        <p:txBody>
          <a:bodyPr/>
          <a:lstStyle/>
          <a:p>
            <a:endParaRPr lang="en-US" dirty="0"/>
          </a:p>
        </p:txBody>
      </p:sp>
      <p:pic>
        <p:nvPicPr>
          <p:cNvPr id="8" name="Picture 7" descr="Figure 4.6B shows a simple physical design for a web sit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5800" y="1668365"/>
            <a:ext cx="7620000" cy="418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2286000" y="833735"/>
            <a:ext cx="3581400" cy="461665"/>
          </a:xfrm>
          <a:prstGeom prst="rect">
            <a:avLst/>
          </a:prstGeom>
          <a:solidFill>
            <a:srgbClr val="FFFF00"/>
          </a:solidFill>
        </p:spPr>
        <p:txBody>
          <a:bodyPr wrap="square" rtlCol="0">
            <a:spAutoFit/>
          </a:bodyPr>
          <a:lstStyle/>
          <a:p>
            <a:r>
              <a:rPr lang="zh-TW" altLang="en-US" sz="2400" dirty="0"/>
              <a:t>一個簡單網站的邏輯設計</a:t>
            </a:r>
          </a:p>
        </p:txBody>
      </p:sp>
      <p:sp>
        <p:nvSpPr>
          <p:cNvPr id="6" name="文字方塊 5"/>
          <p:cNvSpPr txBox="1"/>
          <p:nvPr/>
        </p:nvSpPr>
        <p:spPr>
          <a:xfrm>
            <a:off x="1066800" y="4495800"/>
            <a:ext cx="762000" cy="261610"/>
          </a:xfrm>
          <a:prstGeom prst="rect">
            <a:avLst/>
          </a:prstGeom>
          <a:noFill/>
        </p:spPr>
        <p:txBody>
          <a:bodyPr wrap="square" rtlCol="0">
            <a:spAutoFit/>
          </a:bodyPr>
          <a:lstStyle/>
          <a:p>
            <a:r>
              <a:rPr lang="zh-TW" altLang="en-US" sz="1100" dirty="0" smtClean="0">
                <a:solidFill>
                  <a:srgbClr val="FF0000"/>
                </a:solidFill>
              </a:rPr>
              <a:t>顧客</a:t>
            </a:r>
            <a:endParaRPr lang="zh-TW" altLang="en-US" sz="1100" dirty="0">
              <a:solidFill>
                <a:srgbClr val="FF0000"/>
              </a:solidFill>
            </a:endParaRPr>
          </a:p>
        </p:txBody>
      </p:sp>
      <p:sp>
        <p:nvSpPr>
          <p:cNvPr id="9" name="文字方塊 8"/>
          <p:cNvSpPr txBox="1"/>
          <p:nvPr/>
        </p:nvSpPr>
        <p:spPr>
          <a:xfrm>
            <a:off x="5486400" y="1885944"/>
            <a:ext cx="762000" cy="261610"/>
          </a:xfrm>
          <a:prstGeom prst="rect">
            <a:avLst/>
          </a:prstGeom>
          <a:noFill/>
        </p:spPr>
        <p:txBody>
          <a:bodyPr wrap="square" rtlCol="0">
            <a:spAutoFit/>
          </a:bodyPr>
          <a:lstStyle/>
          <a:p>
            <a:r>
              <a:rPr lang="zh-TW" altLang="en-US" sz="1100" dirty="0" smtClean="0">
                <a:solidFill>
                  <a:srgbClr val="FF0000"/>
                </a:solidFill>
              </a:rPr>
              <a:t>處理器</a:t>
            </a:r>
            <a:endParaRPr lang="zh-TW" altLang="en-US" sz="1100" dirty="0">
              <a:solidFill>
                <a:srgbClr val="FF0000"/>
              </a:solidFill>
            </a:endParaRPr>
          </a:p>
        </p:txBody>
      </p:sp>
      <p:sp>
        <p:nvSpPr>
          <p:cNvPr id="10" name="文字方塊 9"/>
          <p:cNvSpPr txBox="1"/>
          <p:nvPr/>
        </p:nvSpPr>
        <p:spPr>
          <a:xfrm>
            <a:off x="5105400" y="4343936"/>
            <a:ext cx="762000" cy="261610"/>
          </a:xfrm>
          <a:prstGeom prst="rect">
            <a:avLst/>
          </a:prstGeom>
          <a:noFill/>
        </p:spPr>
        <p:txBody>
          <a:bodyPr wrap="square" rtlCol="0">
            <a:spAutoFit/>
          </a:bodyPr>
          <a:lstStyle/>
          <a:p>
            <a:r>
              <a:rPr lang="zh-TW" altLang="en-US" sz="1100" dirty="0" smtClean="0">
                <a:solidFill>
                  <a:srgbClr val="FF0000"/>
                </a:solidFill>
              </a:rPr>
              <a:t>公司網站</a:t>
            </a:r>
            <a:endParaRPr lang="zh-TW" altLang="en-US" sz="1100" dirty="0">
              <a:solidFill>
                <a:srgbClr val="FF0000"/>
              </a:solidFill>
            </a:endParaRPr>
          </a:p>
        </p:txBody>
      </p:sp>
      <p:sp>
        <p:nvSpPr>
          <p:cNvPr id="11" name="文字方塊 10"/>
          <p:cNvSpPr txBox="1"/>
          <p:nvPr/>
        </p:nvSpPr>
        <p:spPr>
          <a:xfrm>
            <a:off x="4953000" y="2644093"/>
            <a:ext cx="762000" cy="261610"/>
          </a:xfrm>
          <a:prstGeom prst="rect">
            <a:avLst/>
          </a:prstGeom>
          <a:noFill/>
        </p:spPr>
        <p:txBody>
          <a:bodyPr wrap="square" rtlCol="0">
            <a:spAutoFit/>
          </a:bodyPr>
          <a:lstStyle/>
          <a:p>
            <a:r>
              <a:rPr lang="zh-TW" altLang="en-US" sz="1100" dirty="0" smtClean="0">
                <a:solidFill>
                  <a:srgbClr val="FF0000"/>
                </a:solidFill>
              </a:rPr>
              <a:t>兆位元組</a:t>
            </a:r>
            <a:endParaRPr lang="zh-TW" altLang="en-US" sz="1100" dirty="0">
              <a:solidFill>
                <a:srgbClr val="FF0000"/>
              </a:solidFill>
            </a:endParaRPr>
          </a:p>
        </p:txBody>
      </p:sp>
      <p:sp>
        <p:nvSpPr>
          <p:cNvPr id="12" name="文字方塊 11"/>
          <p:cNvSpPr txBox="1"/>
          <p:nvPr/>
        </p:nvSpPr>
        <p:spPr>
          <a:xfrm>
            <a:off x="7915072" y="2058014"/>
            <a:ext cx="762000" cy="261610"/>
          </a:xfrm>
          <a:prstGeom prst="rect">
            <a:avLst/>
          </a:prstGeom>
          <a:noFill/>
        </p:spPr>
        <p:txBody>
          <a:bodyPr wrap="square" rtlCol="0">
            <a:spAutoFit/>
          </a:bodyPr>
          <a:lstStyle/>
          <a:p>
            <a:r>
              <a:rPr lang="zh-TW" altLang="en-US" sz="1100" smtClean="0">
                <a:solidFill>
                  <a:srgbClr val="FF0000"/>
                </a:solidFill>
              </a:rPr>
              <a:t>資料庫</a:t>
            </a:r>
            <a:endParaRPr lang="zh-TW" altLang="en-US" sz="1100" dirty="0">
              <a:solidFill>
                <a:srgbClr val="FF0000"/>
              </a:solidFill>
            </a:endParaRPr>
          </a:p>
        </p:txBody>
      </p:sp>
      <p:sp>
        <p:nvSpPr>
          <p:cNvPr id="13" name="文字方塊 12"/>
          <p:cNvSpPr txBox="1"/>
          <p:nvPr/>
        </p:nvSpPr>
        <p:spPr>
          <a:xfrm>
            <a:off x="6955276" y="3713087"/>
            <a:ext cx="959796" cy="261610"/>
          </a:xfrm>
          <a:prstGeom prst="rect">
            <a:avLst/>
          </a:prstGeom>
          <a:noFill/>
        </p:spPr>
        <p:txBody>
          <a:bodyPr wrap="square" rtlCol="0">
            <a:spAutoFit/>
          </a:bodyPr>
          <a:lstStyle/>
          <a:p>
            <a:r>
              <a:rPr lang="zh-TW" altLang="en-US" sz="1100" dirty="0" smtClean="0">
                <a:solidFill>
                  <a:srgbClr val="FF0000"/>
                </a:solidFill>
              </a:rPr>
              <a:t>廣告伺服器</a:t>
            </a:r>
            <a:endParaRPr lang="zh-TW" altLang="en-US" sz="1100" dirty="0">
              <a:solidFill>
                <a:srgbClr val="FF0000"/>
              </a:solidFill>
            </a:endParaRPr>
          </a:p>
        </p:txBody>
      </p:sp>
      <p:sp>
        <p:nvSpPr>
          <p:cNvPr id="14" name="文字方塊 13"/>
          <p:cNvSpPr txBox="1"/>
          <p:nvPr/>
        </p:nvSpPr>
        <p:spPr>
          <a:xfrm>
            <a:off x="6488348" y="3256653"/>
            <a:ext cx="2188724" cy="261610"/>
          </a:xfrm>
          <a:prstGeom prst="rect">
            <a:avLst/>
          </a:prstGeom>
          <a:noFill/>
        </p:spPr>
        <p:txBody>
          <a:bodyPr wrap="square" rtlCol="0">
            <a:spAutoFit/>
          </a:bodyPr>
          <a:lstStyle/>
          <a:p>
            <a:r>
              <a:rPr lang="zh-TW" altLang="en-US" sz="1100" dirty="0" smtClean="0">
                <a:solidFill>
                  <a:srgbClr val="FF0000"/>
                </a:solidFill>
              </a:rPr>
              <a:t>是</a:t>
            </a:r>
            <a:r>
              <a:rPr lang="zh-TW" altLang="en-US" sz="1100" dirty="0">
                <a:solidFill>
                  <a:srgbClr val="FF0000"/>
                </a:solidFill>
              </a:rPr>
              <a:t>適合隨需應變</a:t>
            </a:r>
            <a:r>
              <a:rPr lang="zh-TW" altLang="en-US" sz="1100" dirty="0" smtClean="0">
                <a:solidFill>
                  <a:srgbClr val="FF0000"/>
                </a:solidFill>
              </a:rPr>
              <a:t>商業的</a:t>
            </a:r>
            <a:r>
              <a:rPr lang="zh-TW" altLang="en-US" sz="1100" dirty="0">
                <a:solidFill>
                  <a:srgbClr val="FF0000"/>
                </a:solidFill>
              </a:rPr>
              <a:t>先進軟體</a:t>
            </a:r>
          </a:p>
        </p:txBody>
      </p:sp>
      <p:sp>
        <p:nvSpPr>
          <p:cNvPr id="16" name="文字方塊 15"/>
          <p:cNvSpPr txBox="1"/>
          <p:nvPr/>
        </p:nvSpPr>
        <p:spPr>
          <a:xfrm>
            <a:off x="6943116" y="4647270"/>
            <a:ext cx="959796" cy="261610"/>
          </a:xfrm>
          <a:prstGeom prst="rect">
            <a:avLst/>
          </a:prstGeom>
          <a:noFill/>
        </p:spPr>
        <p:txBody>
          <a:bodyPr wrap="square" rtlCol="0">
            <a:spAutoFit/>
          </a:bodyPr>
          <a:lstStyle/>
          <a:p>
            <a:r>
              <a:rPr lang="zh-TW" altLang="en-US" sz="1100" dirty="0" smtClean="0">
                <a:solidFill>
                  <a:srgbClr val="FF0000"/>
                </a:solidFill>
              </a:rPr>
              <a:t>郵件伺服器</a:t>
            </a:r>
            <a:endParaRPr lang="zh-TW" altLang="en-US" sz="1100" dirty="0">
              <a:solidFill>
                <a:srgbClr val="FF0000"/>
              </a:solidFill>
            </a:endParaRPr>
          </a:p>
        </p:txBody>
      </p:sp>
      <p:sp>
        <p:nvSpPr>
          <p:cNvPr id="17" name="文字方塊 16"/>
          <p:cNvSpPr txBox="1"/>
          <p:nvPr/>
        </p:nvSpPr>
        <p:spPr>
          <a:xfrm>
            <a:off x="6955276" y="4199178"/>
            <a:ext cx="959796" cy="261610"/>
          </a:xfrm>
          <a:prstGeom prst="rect">
            <a:avLst/>
          </a:prstGeom>
          <a:noFill/>
        </p:spPr>
        <p:txBody>
          <a:bodyPr wrap="square" rtlCol="0">
            <a:spAutoFit/>
          </a:bodyPr>
          <a:lstStyle/>
          <a:p>
            <a:r>
              <a:rPr lang="zh-TW" altLang="en-US" sz="1100" dirty="0" smtClean="0">
                <a:solidFill>
                  <a:srgbClr val="FF0000"/>
                </a:solidFill>
              </a:rPr>
              <a:t>線上伺服器</a:t>
            </a:r>
            <a:endParaRPr lang="zh-TW" altLang="en-US" sz="1100" dirty="0">
              <a:solidFill>
                <a:srgbClr val="FF0000"/>
              </a:solidFill>
            </a:endParaRPr>
          </a:p>
        </p:txBody>
      </p:sp>
      <p:sp>
        <p:nvSpPr>
          <p:cNvPr id="18" name="文字方塊 17"/>
          <p:cNvSpPr txBox="1"/>
          <p:nvPr/>
        </p:nvSpPr>
        <p:spPr>
          <a:xfrm>
            <a:off x="7102812" y="5074524"/>
            <a:ext cx="959796" cy="261610"/>
          </a:xfrm>
          <a:prstGeom prst="rect">
            <a:avLst/>
          </a:prstGeom>
          <a:noFill/>
        </p:spPr>
        <p:txBody>
          <a:bodyPr wrap="square" rtlCol="0">
            <a:spAutoFit/>
          </a:bodyPr>
          <a:lstStyle/>
          <a:p>
            <a:r>
              <a:rPr lang="zh-TW" altLang="en-US" sz="1100" dirty="0" smtClean="0">
                <a:solidFill>
                  <a:srgbClr val="FF0000"/>
                </a:solidFill>
              </a:rPr>
              <a:t>購物車</a:t>
            </a:r>
            <a:endParaRPr lang="zh-TW" altLang="en-US" sz="1100" dirty="0">
              <a:solidFill>
                <a:srgbClr val="FF0000"/>
              </a:solidFill>
            </a:endParaRPr>
          </a:p>
        </p:txBody>
      </p:sp>
    </p:spTree>
    <p:extLst>
      <p:ext uri="{BB962C8B-B14F-4D97-AF65-F5344CB8AC3E}">
        <p14:creationId xmlns:p14="http://schemas.microsoft.com/office/powerpoint/2010/main" val="3454615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the System: In-house versus Outsourcing</a:t>
            </a:r>
          </a:p>
        </p:txBody>
      </p:sp>
      <p:sp>
        <p:nvSpPr>
          <p:cNvPr id="3" name="Content Placeholder 2"/>
          <p:cNvSpPr>
            <a:spLocks noGrp="1"/>
          </p:cNvSpPr>
          <p:nvPr>
            <p:ph idx="1"/>
          </p:nvPr>
        </p:nvSpPr>
        <p:spPr/>
        <p:txBody>
          <a:bodyPr/>
          <a:lstStyle/>
          <a:p>
            <a:r>
              <a:rPr lang="en-US" altLang="en-US" dirty="0"/>
              <a:t>Outsourcing: Hiring vendors to provide services involved in building site </a:t>
            </a:r>
          </a:p>
          <a:p>
            <a:r>
              <a:rPr lang="en-US" altLang="en-US" dirty="0"/>
              <a:t>Build own vs. outsourcing:</a:t>
            </a:r>
          </a:p>
          <a:p>
            <a:pPr lvl="1"/>
            <a:r>
              <a:rPr lang="en-US" altLang="en-US" dirty="0"/>
              <a:t>Build your own requires team with diverse skill set; choice of software tools; both risks and possible benefits</a:t>
            </a:r>
          </a:p>
          <a:p>
            <a:r>
              <a:rPr lang="en-US" altLang="en-US" dirty="0"/>
              <a:t>Host own vs. outsourcing</a:t>
            </a:r>
          </a:p>
          <a:p>
            <a:pPr lvl="1"/>
            <a:r>
              <a:rPr lang="en-US" altLang="en-US" dirty="0"/>
              <a:t>Hosting: Hosting company responsible for ensuring site is accessible 24/7, for monthly fee</a:t>
            </a:r>
          </a:p>
          <a:p>
            <a:pPr lvl="1"/>
            <a:r>
              <a:rPr lang="en-US" altLang="en-US" dirty="0"/>
              <a:t>Co-location: Firm purchases or leases web server (with control over its operation), but server is located at vendor</a:t>
            </a:r>
            <a:r>
              <a:rPr lang="ja-JP" altLang="en-US" dirty="0"/>
              <a:t>’</a:t>
            </a:r>
            <a:r>
              <a:rPr lang="en-US" altLang="ja-JP" dirty="0"/>
              <a:t>s facility</a:t>
            </a:r>
            <a:endParaRPr lang="en-US" altLang="en-US" dirty="0"/>
          </a:p>
        </p:txBody>
      </p:sp>
      <p:sp>
        <p:nvSpPr>
          <p:cNvPr id="4" name="文字方塊 3"/>
          <p:cNvSpPr txBox="1"/>
          <p:nvPr/>
        </p:nvSpPr>
        <p:spPr>
          <a:xfrm>
            <a:off x="3581400" y="889087"/>
            <a:ext cx="3276600" cy="461665"/>
          </a:xfrm>
          <a:prstGeom prst="rect">
            <a:avLst/>
          </a:prstGeom>
          <a:solidFill>
            <a:srgbClr val="FFFF00"/>
          </a:solidFill>
        </p:spPr>
        <p:txBody>
          <a:bodyPr wrap="square" rtlCol="0">
            <a:spAutoFit/>
          </a:bodyPr>
          <a:lstStyle/>
          <a:p>
            <a:r>
              <a:rPr lang="zh-TW" altLang="en-US" sz="2400" dirty="0"/>
              <a:t>構建系統：內部與外包</a:t>
            </a:r>
          </a:p>
        </p:txBody>
      </p:sp>
      <p:sp>
        <p:nvSpPr>
          <p:cNvPr id="5" name="文字方塊 4"/>
          <p:cNvSpPr txBox="1"/>
          <p:nvPr/>
        </p:nvSpPr>
        <p:spPr>
          <a:xfrm>
            <a:off x="4953000" y="2722956"/>
            <a:ext cx="1695450" cy="338554"/>
          </a:xfrm>
          <a:prstGeom prst="rect">
            <a:avLst/>
          </a:prstGeom>
          <a:solidFill>
            <a:srgbClr val="FFFF00"/>
          </a:solidFill>
        </p:spPr>
        <p:txBody>
          <a:bodyPr wrap="square" rtlCol="0">
            <a:spAutoFit/>
          </a:bodyPr>
          <a:lstStyle/>
          <a:p>
            <a:r>
              <a:rPr lang="zh-TW" altLang="en-US" sz="1600" dirty="0" smtClean="0"/>
              <a:t>自己建造與</a:t>
            </a:r>
            <a:r>
              <a:rPr lang="zh-TW" altLang="en-US" sz="1600" dirty="0"/>
              <a:t>外包</a:t>
            </a:r>
          </a:p>
        </p:txBody>
      </p:sp>
      <p:sp>
        <p:nvSpPr>
          <p:cNvPr id="6" name="文字方塊 5"/>
          <p:cNvSpPr txBox="1"/>
          <p:nvPr/>
        </p:nvSpPr>
        <p:spPr>
          <a:xfrm>
            <a:off x="4572000" y="2011843"/>
            <a:ext cx="3810000" cy="461665"/>
          </a:xfrm>
          <a:prstGeom prst="rect">
            <a:avLst/>
          </a:prstGeom>
          <a:solidFill>
            <a:srgbClr val="FFFF00"/>
          </a:solidFill>
        </p:spPr>
        <p:txBody>
          <a:bodyPr wrap="square" rtlCol="0">
            <a:spAutoFit/>
          </a:bodyPr>
          <a:lstStyle/>
          <a:p>
            <a:r>
              <a:rPr lang="zh-TW" altLang="en-US" sz="2400" dirty="0"/>
              <a:t>外包：</a:t>
            </a:r>
            <a:r>
              <a:rPr lang="zh-TW" altLang="en-US" sz="2400" dirty="0" smtClean="0"/>
              <a:t>聘請廠商建造網站</a:t>
            </a:r>
            <a:endParaRPr lang="zh-TW" altLang="en-US" sz="2400" dirty="0"/>
          </a:p>
        </p:txBody>
      </p:sp>
      <p:sp>
        <p:nvSpPr>
          <p:cNvPr id="8" name="文字方塊 7"/>
          <p:cNvSpPr txBox="1"/>
          <p:nvPr/>
        </p:nvSpPr>
        <p:spPr>
          <a:xfrm>
            <a:off x="5334000" y="3732375"/>
            <a:ext cx="2876550" cy="430887"/>
          </a:xfrm>
          <a:prstGeom prst="rect">
            <a:avLst/>
          </a:prstGeom>
          <a:noFill/>
        </p:spPr>
        <p:txBody>
          <a:bodyPr wrap="square" rtlCol="0">
            <a:spAutoFit/>
          </a:bodyPr>
          <a:lstStyle/>
          <a:p>
            <a:r>
              <a:rPr lang="zh-TW" altLang="en-US" sz="1100" dirty="0" smtClean="0">
                <a:solidFill>
                  <a:srgbClr val="FF0000"/>
                </a:solidFill>
              </a:rPr>
              <a:t>自己建造，團隊</a:t>
            </a:r>
            <a:r>
              <a:rPr lang="zh-TW" altLang="en-US" sz="1100" dirty="0">
                <a:solidFill>
                  <a:srgbClr val="FF0000"/>
                </a:solidFill>
              </a:rPr>
              <a:t>需要不同的</a:t>
            </a:r>
            <a:r>
              <a:rPr lang="zh-TW" altLang="en-US" sz="1100" dirty="0" smtClean="0">
                <a:solidFill>
                  <a:srgbClr val="FF0000"/>
                </a:solidFill>
              </a:rPr>
              <a:t>技能</a:t>
            </a:r>
            <a:r>
              <a:rPr lang="en-US" altLang="zh-TW" sz="1100" dirty="0" smtClean="0">
                <a:solidFill>
                  <a:srgbClr val="FF0000"/>
                </a:solidFill>
              </a:rPr>
              <a:t>;</a:t>
            </a:r>
            <a:r>
              <a:rPr lang="zh-TW" altLang="en-US" sz="1100" dirty="0" smtClean="0">
                <a:solidFill>
                  <a:srgbClr val="FF0000"/>
                </a:solidFill>
              </a:rPr>
              <a:t>、軟體工具</a:t>
            </a:r>
            <a:r>
              <a:rPr lang="zh-TW" altLang="en-US" sz="1100" dirty="0">
                <a:solidFill>
                  <a:srgbClr val="FF0000"/>
                </a:solidFill>
              </a:rPr>
              <a:t>，</a:t>
            </a:r>
            <a:r>
              <a:rPr lang="en-US" altLang="zh-TW" sz="1100" dirty="0" smtClean="0">
                <a:solidFill>
                  <a:srgbClr val="FF0000"/>
                </a:solidFill>
              </a:rPr>
              <a:t> </a:t>
            </a:r>
            <a:r>
              <a:rPr lang="zh-TW" altLang="en-US" sz="1100" dirty="0">
                <a:solidFill>
                  <a:srgbClr val="FF0000"/>
                </a:solidFill>
              </a:rPr>
              <a:t>既有風險也有可能的好處</a:t>
            </a:r>
          </a:p>
        </p:txBody>
      </p:sp>
      <p:sp>
        <p:nvSpPr>
          <p:cNvPr id="9" name="文字方塊 8"/>
          <p:cNvSpPr txBox="1"/>
          <p:nvPr/>
        </p:nvSpPr>
        <p:spPr>
          <a:xfrm>
            <a:off x="4953000" y="4131535"/>
            <a:ext cx="1295400" cy="338554"/>
          </a:xfrm>
          <a:prstGeom prst="rect">
            <a:avLst/>
          </a:prstGeom>
          <a:solidFill>
            <a:srgbClr val="FFFF00"/>
          </a:solidFill>
        </p:spPr>
        <p:txBody>
          <a:bodyPr wrap="square" rtlCol="0">
            <a:spAutoFit/>
          </a:bodyPr>
          <a:lstStyle/>
          <a:p>
            <a:r>
              <a:rPr lang="zh-TW" altLang="en-US" sz="1600" dirty="0" smtClean="0"/>
              <a:t>自有與</a:t>
            </a:r>
            <a:r>
              <a:rPr lang="zh-TW" altLang="en-US" sz="1600" dirty="0"/>
              <a:t>外包</a:t>
            </a:r>
          </a:p>
        </p:txBody>
      </p:sp>
      <p:sp>
        <p:nvSpPr>
          <p:cNvPr id="10" name="文字方塊 9"/>
          <p:cNvSpPr txBox="1"/>
          <p:nvPr/>
        </p:nvSpPr>
        <p:spPr>
          <a:xfrm>
            <a:off x="4824412" y="4810974"/>
            <a:ext cx="3648075" cy="261610"/>
          </a:xfrm>
          <a:prstGeom prst="rect">
            <a:avLst/>
          </a:prstGeom>
          <a:noFill/>
        </p:spPr>
        <p:txBody>
          <a:bodyPr wrap="square" rtlCol="0">
            <a:spAutoFit/>
          </a:bodyPr>
          <a:lstStyle/>
          <a:p>
            <a:r>
              <a:rPr lang="zh-TW" altLang="en-US" sz="1100" dirty="0">
                <a:solidFill>
                  <a:srgbClr val="FF0000"/>
                </a:solidFill>
              </a:rPr>
              <a:t>託管：託管公司負責</a:t>
            </a:r>
            <a:r>
              <a:rPr lang="zh-TW" altLang="en-US" sz="1100" dirty="0" smtClean="0">
                <a:solidFill>
                  <a:srgbClr val="FF0000"/>
                </a:solidFill>
              </a:rPr>
              <a:t>確保網站全天候</a:t>
            </a:r>
            <a:r>
              <a:rPr lang="zh-TW" altLang="en-US" sz="1100" dirty="0">
                <a:solidFill>
                  <a:srgbClr val="FF0000"/>
                </a:solidFill>
              </a:rPr>
              <a:t>可用，每月收費</a:t>
            </a:r>
          </a:p>
        </p:txBody>
      </p:sp>
      <p:sp>
        <p:nvSpPr>
          <p:cNvPr id="11" name="文字方塊 10"/>
          <p:cNvSpPr txBox="1"/>
          <p:nvPr/>
        </p:nvSpPr>
        <p:spPr>
          <a:xfrm>
            <a:off x="3733800" y="5720296"/>
            <a:ext cx="5238750" cy="261610"/>
          </a:xfrm>
          <a:prstGeom prst="rect">
            <a:avLst/>
          </a:prstGeom>
          <a:noFill/>
        </p:spPr>
        <p:txBody>
          <a:bodyPr wrap="square" rtlCol="0">
            <a:spAutoFit/>
          </a:bodyPr>
          <a:lstStyle/>
          <a:p>
            <a:r>
              <a:rPr lang="zh-TW" altLang="en-US" sz="1100" dirty="0" smtClean="0">
                <a:solidFill>
                  <a:srgbClr val="FF0000"/>
                </a:solidFill>
              </a:rPr>
              <a:t>合作：</a:t>
            </a:r>
            <a:r>
              <a:rPr lang="zh-TW" altLang="en-US" sz="1100" dirty="0">
                <a:solidFill>
                  <a:srgbClr val="FF0000"/>
                </a:solidFill>
              </a:rPr>
              <a:t>公司購買或租用</a:t>
            </a:r>
            <a:r>
              <a:rPr lang="en-US" altLang="zh-TW" sz="1100" dirty="0">
                <a:solidFill>
                  <a:srgbClr val="FF0000"/>
                </a:solidFill>
              </a:rPr>
              <a:t>Web</a:t>
            </a:r>
            <a:r>
              <a:rPr lang="zh-TW" altLang="en-US" sz="1100" dirty="0">
                <a:solidFill>
                  <a:srgbClr val="FF0000"/>
                </a:solidFill>
              </a:rPr>
              <a:t>服務器（控制其運營），</a:t>
            </a:r>
            <a:r>
              <a:rPr lang="zh-TW" altLang="en-US" sz="1100" dirty="0" smtClean="0">
                <a:solidFill>
                  <a:srgbClr val="FF0000"/>
                </a:solidFill>
              </a:rPr>
              <a:t>但伺服器</a:t>
            </a:r>
            <a:r>
              <a:rPr lang="zh-TW" altLang="en-US" sz="1100" dirty="0">
                <a:solidFill>
                  <a:srgbClr val="FF0000"/>
                </a:solidFill>
              </a:rPr>
              <a:t>位於供應商</a:t>
            </a:r>
            <a:r>
              <a:rPr lang="zh-TW" altLang="en-US" sz="1100" dirty="0" smtClean="0">
                <a:solidFill>
                  <a:srgbClr val="FF0000"/>
                </a:solidFill>
              </a:rPr>
              <a:t>的廠房</a:t>
            </a:r>
            <a:endParaRPr lang="zh-TW" altLang="en-US" sz="1100" dirty="0">
              <a:solidFill>
                <a:srgbClr val="FF0000"/>
              </a:solidFill>
            </a:endParaRPr>
          </a:p>
        </p:txBody>
      </p:sp>
    </p:spTree>
    <p:extLst>
      <p:ext uri="{BB962C8B-B14F-4D97-AF65-F5344CB8AC3E}">
        <p14:creationId xmlns:p14="http://schemas.microsoft.com/office/powerpoint/2010/main" val="3912847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E-commerce 2017  </a:t>
            </a:r>
            <a:br>
              <a:rPr lang="en-US" dirty="0"/>
            </a:br>
            <a:r>
              <a:rPr lang="en-US" dirty="0"/>
              <a:t>business. technology. society.</a:t>
            </a:r>
          </a:p>
        </p:txBody>
      </p:sp>
      <p:sp>
        <p:nvSpPr>
          <p:cNvPr id="3" name="Text Placeholder 2"/>
          <p:cNvSpPr>
            <a:spLocks noGrp="1"/>
          </p:cNvSpPr>
          <p:nvPr>
            <p:ph type="body" sz="quarter" idx="13"/>
          </p:nvPr>
        </p:nvSpPr>
        <p:spPr>
          <a:xfrm>
            <a:off x="457200" y="1300845"/>
            <a:ext cx="8229600" cy="478970"/>
          </a:xfrm>
        </p:spPr>
        <p:txBody>
          <a:bodyPr/>
          <a:lstStyle/>
          <a:p>
            <a:r>
              <a:rPr lang="en-US" dirty="0"/>
              <a:t>13</a:t>
            </a:r>
            <a:r>
              <a:rPr lang="en-US" baseline="30000" dirty="0"/>
              <a:t>th</a:t>
            </a:r>
            <a:r>
              <a:rPr lang="en-US" dirty="0"/>
              <a:t> edition</a:t>
            </a:r>
          </a:p>
        </p:txBody>
      </p:sp>
      <p:sp>
        <p:nvSpPr>
          <p:cNvPr id="4" name="Text Placeholder 3"/>
          <p:cNvSpPr>
            <a:spLocks noGrp="1"/>
          </p:cNvSpPr>
          <p:nvPr>
            <p:ph type="body" sz="quarter" idx="14"/>
          </p:nvPr>
        </p:nvSpPr>
        <p:spPr/>
        <p:txBody>
          <a:bodyPr/>
          <a:lstStyle/>
          <a:p>
            <a:r>
              <a:rPr lang="en-US" dirty="0"/>
              <a:t>Chapter 4</a:t>
            </a:r>
          </a:p>
        </p:txBody>
      </p:sp>
      <p:sp>
        <p:nvSpPr>
          <p:cNvPr id="5" name="Text Placeholder 4"/>
          <p:cNvSpPr>
            <a:spLocks noGrp="1"/>
          </p:cNvSpPr>
          <p:nvPr>
            <p:ph type="body" sz="quarter" idx="15"/>
          </p:nvPr>
        </p:nvSpPr>
        <p:spPr/>
        <p:txBody>
          <a:bodyPr/>
          <a:lstStyle/>
          <a:p>
            <a:pPr>
              <a:defRPr/>
            </a:pPr>
            <a:r>
              <a:rPr lang="en-US" altLang="en-US" dirty="0">
                <a:effectLst>
                  <a:outerShdw blurRad="38100" dist="38100" dir="2700000" algn="tl">
                    <a:srgbClr val="C0C0C0"/>
                  </a:outerShdw>
                </a:effectLst>
              </a:rPr>
              <a:t>Building an E-commerce Presence: Websites, Mobile Sites, and Apps</a:t>
            </a:r>
          </a:p>
        </p:txBody>
      </p:sp>
      <p:pic>
        <p:nvPicPr>
          <p:cNvPr id="6" name="Picture 5" descr="Image of book co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2057476"/>
            <a:ext cx="2940655" cy="3763885"/>
          </a:xfrm>
          <a:prstGeom prst="rect">
            <a:avLst/>
          </a:prstGeom>
          <a:effectLst>
            <a:outerShdw blurRad="50800" dist="38100" dir="2700000" algn="tl" rotWithShape="0">
              <a:prstClr val="black">
                <a:alpha val="40000"/>
              </a:prstClr>
            </a:outerShdw>
          </a:effectLst>
        </p:spPr>
      </p:pic>
      <p:sp>
        <p:nvSpPr>
          <p:cNvPr id="7" name="文字方塊 6"/>
          <p:cNvSpPr txBox="1"/>
          <p:nvPr/>
        </p:nvSpPr>
        <p:spPr>
          <a:xfrm>
            <a:off x="4953000" y="4366727"/>
            <a:ext cx="3886200" cy="830997"/>
          </a:xfrm>
          <a:prstGeom prst="rect">
            <a:avLst/>
          </a:prstGeom>
          <a:solidFill>
            <a:srgbClr val="FFFF00"/>
          </a:solidFill>
        </p:spPr>
        <p:txBody>
          <a:bodyPr wrap="square" rtlCol="0">
            <a:spAutoFit/>
          </a:bodyPr>
          <a:lstStyle/>
          <a:p>
            <a:r>
              <a:rPr lang="zh-TW" altLang="en-US" sz="2400" dirty="0"/>
              <a:t>建立一個電子商務的平台：網站、行動網站和應用程式</a:t>
            </a:r>
          </a:p>
        </p:txBody>
      </p:sp>
    </p:spTree>
    <p:extLst>
      <p:ext uri="{BB962C8B-B14F-4D97-AF65-F5344CB8AC3E}">
        <p14:creationId xmlns:p14="http://schemas.microsoft.com/office/powerpoint/2010/main" val="1741067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4.7: Choices in Building and Hosting</a:t>
            </a:r>
          </a:p>
        </p:txBody>
      </p:sp>
      <p:sp>
        <p:nvSpPr>
          <p:cNvPr id="7" name="Text Placeholder 6"/>
          <p:cNvSpPr>
            <a:spLocks noGrp="1"/>
          </p:cNvSpPr>
          <p:nvPr>
            <p:ph type="body" sz="quarter" idx="13"/>
          </p:nvPr>
        </p:nvSpPr>
        <p:spPr/>
        <p:txBody>
          <a:bodyPr/>
          <a:lstStyle/>
          <a:p>
            <a:endParaRPr lang="en-US" dirty="0"/>
          </a:p>
        </p:txBody>
      </p:sp>
      <p:pic>
        <p:nvPicPr>
          <p:cNvPr id="8" name="Picture 7" descr="Figure 4.7 illustrates the choices to consider when building and hosting an e-commerce sit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5800" y="1974461"/>
            <a:ext cx="7620000" cy="3569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5029200" y="1712851"/>
            <a:ext cx="2876550" cy="261610"/>
          </a:xfrm>
          <a:prstGeom prst="rect">
            <a:avLst/>
          </a:prstGeom>
          <a:noFill/>
        </p:spPr>
        <p:txBody>
          <a:bodyPr wrap="square" rtlCol="0">
            <a:spAutoFit/>
          </a:bodyPr>
          <a:lstStyle/>
          <a:p>
            <a:r>
              <a:rPr lang="zh-TW" altLang="en-US" sz="1100" dirty="0" smtClean="0">
                <a:solidFill>
                  <a:srgbClr val="FF0000"/>
                </a:solidFill>
              </a:rPr>
              <a:t>建造網站</a:t>
            </a:r>
            <a:endParaRPr lang="zh-TW" altLang="en-US" sz="1100" dirty="0">
              <a:solidFill>
                <a:srgbClr val="FF0000"/>
              </a:solidFill>
            </a:endParaRPr>
          </a:p>
        </p:txBody>
      </p:sp>
      <p:sp>
        <p:nvSpPr>
          <p:cNvPr id="6" name="文字方塊 5"/>
          <p:cNvSpPr txBox="1"/>
          <p:nvPr/>
        </p:nvSpPr>
        <p:spPr>
          <a:xfrm>
            <a:off x="3622823" y="2105266"/>
            <a:ext cx="2876550" cy="261610"/>
          </a:xfrm>
          <a:prstGeom prst="rect">
            <a:avLst/>
          </a:prstGeom>
          <a:noFill/>
        </p:spPr>
        <p:txBody>
          <a:bodyPr wrap="square" rtlCol="0">
            <a:spAutoFit/>
          </a:bodyPr>
          <a:lstStyle/>
          <a:p>
            <a:r>
              <a:rPr lang="zh-TW" altLang="en-US" sz="1100" dirty="0" smtClean="0">
                <a:solidFill>
                  <a:srgbClr val="FF0000"/>
                </a:solidFill>
              </a:rPr>
              <a:t>內部</a:t>
            </a:r>
            <a:endParaRPr lang="zh-TW" altLang="en-US" sz="1100" dirty="0">
              <a:solidFill>
                <a:srgbClr val="FF0000"/>
              </a:solidFill>
            </a:endParaRPr>
          </a:p>
        </p:txBody>
      </p:sp>
      <p:sp>
        <p:nvSpPr>
          <p:cNvPr id="9" name="文字方塊 8"/>
          <p:cNvSpPr txBox="1"/>
          <p:nvPr/>
        </p:nvSpPr>
        <p:spPr>
          <a:xfrm>
            <a:off x="6705600" y="2083529"/>
            <a:ext cx="2876550" cy="261610"/>
          </a:xfrm>
          <a:prstGeom prst="rect">
            <a:avLst/>
          </a:prstGeom>
          <a:noFill/>
        </p:spPr>
        <p:txBody>
          <a:bodyPr wrap="square" rtlCol="0">
            <a:spAutoFit/>
          </a:bodyPr>
          <a:lstStyle/>
          <a:p>
            <a:r>
              <a:rPr lang="zh-TW" altLang="en-US" sz="1100" dirty="0" smtClean="0">
                <a:solidFill>
                  <a:srgbClr val="FF0000"/>
                </a:solidFill>
              </a:rPr>
              <a:t>外包</a:t>
            </a:r>
            <a:endParaRPr lang="zh-TW" altLang="en-US" sz="1100" dirty="0">
              <a:solidFill>
                <a:srgbClr val="FF0000"/>
              </a:solidFill>
            </a:endParaRPr>
          </a:p>
        </p:txBody>
      </p:sp>
      <p:sp>
        <p:nvSpPr>
          <p:cNvPr id="10" name="文字方塊 9"/>
          <p:cNvSpPr txBox="1"/>
          <p:nvPr/>
        </p:nvSpPr>
        <p:spPr>
          <a:xfrm>
            <a:off x="1668869" y="2783875"/>
            <a:ext cx="2876550" cy="261610"/>
          </a:xfrm>
          <a:prstGeom prst="rect">
            <a:avLst/>
          </a:prstGeom>
          <a:noFill/>
        </p:spPr>
        <p:txBody>
          <a:bodyPr wrap="square" rtlCol="0">
            <a:spAutoFit/>
          </a:bodyPr>
          <a:lstStyle/>
          <a:p>
            <a:r>
              <a:rPr lang="zh-TW" altLang="en-US" sz="1100" dirty="0" smtClean="0">
                <a:solidFill>
                  <a:srgbClr val="FF0000"/>
                </a:solidFill>
              </a:rPr>
              <a:t>內部</a:t>
            </a:r>
            <a:endParaRPr lang="zh-TW" altLang="en-US" sz="1100" dirty="0">
              <a:solidFill>
                <a:srgbClr val="FF0000"/>
              </a:solidFill>
            </a:endParaRPr>
          </a:p>
        </p:txBody>
      </p:sp>
      <p:sp>
        <p:nvSpPr>
          <p:cNvPr id="11" name="文字方塊 10"/>
          <p:cNvSpPr txBox="1"/>
          <p:nvPr/>
        </p:nvSpPr>
        <p:spPr>
          <a:xfrm>
            <a:off x="1668869" y="3945212"/>
            <a:ext cx="2876550" cy="261610"/>
          </a:xfrm>
          <a:prstGeom prst="rect">
            <a:avLst/>
          </a:prstGeom>
          <a:noFill/>
        </p:spPr>
        <p:txBody>
          <a:bodyPr wrap="square" rtlCol="0">
            <a:spAutoFit/>
          </a:bodyPr>
          <a:lstStyle/>
          <a:p>
            <a:r>
              <a:rPr lang="zh-TW" altLang="en-US" sz="1100" dirty="0" smtClean="0">
                <a:solidFill>
                  <a:srgbClr val="FF0000"/>
                </a:solidFill>
              </a:rPr>
              <a:t>外包</a:t>
            </a:r>
            <a:endParaRPr lang="zh-TW" altLang="en-US" sz="1100" dirty="0">
              <a:solidFill>
                <a:srgbClr val="FF0000"/>
              </a:solidFill>
            </a:endParaRPr>
          </a:p>
        </p:txBody>
      </p:sp>
      <p:sp>
        <p:nvSpPr>
          <p:cNvPr id="12" name="文字方塊 11"/>
          <p:cNvSpPr txBox="1"/>
          <p:nvPr/>
        </p:nvSpPr>
        <p:spPr>
          <a:xfrm>
            <a:off x="746273" y="3266604"/>
            <a:ext cx="2876550" cy="261610"/>
          </a:xfrm>
          <a:prstGeom prst="rect">
            <a:avLst/>
          </a:prstGeom>
          <a:noFill/>
        </p:spPr>
        <p:txBody>
          <a:bodyPr wrap="square" rtlCol="0">
            <a:spAutoFit/>
          </a:bodyPr>
          <a:lstStyle/>
          <a:p>
            <a:r>
              <a:rPr lang="zh-TW" altLang="en-US" sz="1100" dirty="0" smtClean="0">
                <a:solidFill>
                  <a:srgbClr val="FF0000"/>
                </a:solidFill>
              </a:rPr>
              <a:t>託管網站</a:t>
            </a:r>
            <a:endParaRPr lang="zh-TW" altLang="en-US" sz="1100" dirty="0">
              <a:solidFill>
                <a:srgbClr val="FF0000"/>
              </a:solidFill>
            </a:endParaRPr>
          </a:p>
        </p:txBody>
      </p:sp>
      <p:sp>
        <p:nvSpPr>
          <p:cNvPr id="13" name="文字方塊 12"/>
          <p:cNvSpPr txBox="1"/>
          <p:nvPr/>
        </p:nvSpPr>
        <p:spPr>
          <a:xfrm>
            <a:off x="3133725" y="2606749"/>
            <a:ext cx="2876550" cy="261610"/>
          </a:xfrm>
          <a:prstGeom prst="rect">
            <a:avLst/>
          </a:prstGeom>
          <a:noFill/>
        </p:spPr>
        <p:txBody>
          <a:bodyPr wrap="square" rtlCol="0">
            <a:spAutoFit/>
          </a:bodyPr>
          <a:lstStyle/>
          <a:p>
            <a:r>
              <a:rPr lang="zh-TW" altLang="en-US" sz="1100" dirty="0" smtClean="0">
                <a:solidFill>
                  <a:srgbClr val="FF0000"/>
                </a:solidFill>
              </a:rPr>
              <a:t>完全</a:t>
            </a:r>
            <a:endParaRPr lang="zh-TW" altLang="en-US" sz="1100" dirty="0">
              <a:solidFill>
                <a:srgbClr val="FF0000"/>
              </a:solidFill>
            </a:endParaRPr>
          </a:p>
        </p:txBody>
      </p:sp>
      <p:sp>
        <p:nvSpPr>
          <p:cNvPr id="14" name="文字方塊 13"/>
          <p:cNvSpPr txBox="1"/>
          <p:nvPr/>
        </p:nvSpPr>
        <p:spPr>
          <a:xfrm>
            <a:off x="5871165" y="2606749"/>
            <a:ext cx="2876550" cy="261610"/>
          </a:xfrm>
          <a:prstGeom prst="rect">
            <a:avLst/>
          </a:prstGeom>
          <a:noFill/>
        </p:spPr>
        <p:txBody>
          <a:bodyPr wrap="square" rtlCol="0">
            <a:spAutoFit/>
          </a:bodyPr>
          <a:lstStyle/>
          <a:p>
            <a:r>
              <a:rPr lang="zh-TW" altLang="en-US" sz="1100" dirty="0" smtClean="0">
                <a:solidFill>
                  <a:srgbClr val="FF0000"/>
                </a:solidFill>
              </a:rPr>
              <a:t>混合責任</a:t>
            </a:r>
            <a:endParaRPr lang="zh-TW" altLang="en-US" sz="1100" dirty="0">
              <a:solidFill>
                <a:srgbClr val="FF0000"/>
              </a:solidFill>
            </a:endParaRPr>
          </a:p>
        </p:txBody>
      </p:sp>
      <p:sp>
        <p:nvSpPr>
          <p:cNvPr id="15" name="文字方塊 14"/>
          <p:cNvSpPr txBox="1"/>
          <p:nvPr/>
        </p:nvSpPr>
        <p:spPr>
          <a:xfrm>
            <a:off x="5810250" y="3725844"/>
            <a:ext cx="2876550" cy="261610"/>
          </a:xfrm>
          <a:prstGeom prst="rect">
            <a:avLst/>
          </a:prstGeom>
          <a:noFill/>
        </p:spPr>
        <p:txBody>
          <a:bodyPr wrap="square" rtlCol="0">
            <a:spAutoFit/>
          </a:bodyPr>
          <a:lstStyle/>
          <a:p>
            <a:r>
              <a:rPr lang="zh-TW" altLang="en-US" sz="1100" dirty="0" smtClean="0">
                <a:solidFill>
                  <a:srgbClr val="FF0000"/>
                </a:solidFill>
              </a:rPr>
              <a:t>完全外包</a:t>
            </a:r>
            <a:endParaRPr lang="zh-TW" altLang="en-US" sz="1100" dirty="0">
              <a:solidFill>
                <a:srgbClr val="FF0000"/>
              </a:solidFill>
            </a:endParaRPr>
          </a:p>
        </p:txBody>
      </p:sp>
      <p:sp>
        <p:nvSpPr>
          <p:cNvPr id="16" name="文字方塊 15"/>
          <p:cNvSpPr txBox="1"/>
          <p:nvPr/>
        </p:nvSpPr>
        <p:spPr>
          <a:xfrm>
            <a:off x="3057525" y="3847273"/>
            <a:ext cx="2876550" cy="261610"/>
          </a:xfrm>
          <a:prstGeom prst="rect">
            <a:avLst/>
          </a:prstGeom>
          <a:noFill/>
        </p:spPr>
        <p:txBody>
          <a:bodyPr wrap="square" rtlCol="0">
            <a:spAutoFit/>
          </a:bodyPr>
          <a:lstStyle/>
          <a:p>
            <a:r>
              <a:rPr lang="zh-TW" altLang="en-US" sz="1100" dirty="0" smtClean="0">
                <a:solidFill>
                  <a:srgbClr val="FF0000"/>
                </a:solidFill>
              </a:rPr>
              <a:t>混合責任</a:t>
            </a:r>
            <a:endParaRPr lang="zh-TW" altLang="en-US" sz="1100" dirty="0">
              <a:solidFill>
                <a:srgbClr val="FF0000"/>
              </a:solidFill>
            </a:endParaRPr>
          </a:p>
        </p:txBody>
      </p:sp>
      <p:sp>
        <p:nvSpPr>
          <p:cNvPr id="17" name="文字方塊 16"/>
          <p:cNvSpPr txBox="1"/>
          <p:nvPr/>
        </p:nvSpPr>
        <p:spPr>
          <a:xfrm>
            <a:off x="5562600" y="728253"/>
            <a:ext cx="2343150" cy="461665"/>
          </a:xfrm>
          <a:prstGeom prst="rect">
            <a:avLst/>
          </a:prstGeom>
          <a:solidFill>
            <a:srgbClr val="FFFF00"/>
          </a:solidFill>
        </p:spPr>
        <p:txBody>
          <a:bodyPr wrap="square" rtlCol="0">
            <a:spAutoFit/>
          </a:bodyPr>
          <a:lstStyle/>
          <a:p>
            <a:r>
              <a:rPr lang="zh-TW" altLang="en-US" sz="2400" dirty="0" smtClean="0"/>
              <a:t>選擇自建和託管</a:t>
            </a:r>
            <a:endParaRPr lang="zh-TW" altLang="en-US" sz="2400" dirty="0"/>
          </a:p>
        </p:txBody>
      </p:sp>
    </p:spTree>
    <p:extLst>
      <p:ext uri="{BB962C8B-B14F-4D97-AF65-F5344CB8AC3E}">
        <p14:creationId xmlns:p14="http://schemas.microsoft.com/office/powerpoint/2010/main" val="260253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Insight on Business: </a:t>
            </a:r>
            <a:r>
              <a:rPr lang="en-US" altLang="en-US" dirty="0"/>
              <a:t>Weebly Makes Creating Websites Easy</a:t>
            </a:r>
            <a:endParaRPr lang="en-US" dirty="0"/>
          </a:p>
        </p:txBody>
      </p:sp>
      <p:sp>
        <p:nvSpPr>
          <p:cNvPr id="3" name="Content Placeholder 2"/>
          <p:cNvSpPr>
            <a:spLocks noGrp="1"/>
          </p:cNvSpPr>
          <p:nvPr>
            <p:ph idx="1"/>
          </p:nvPr>
        </p:nvSpPr>
        <p:spPr/>
        <p:txBody>
          <a:bodyPr/>
          <a:lstStyle/>
          <a:p>
            <a:r>
              <a:rPr lang="en-US" dirty="0"/>
              <a:t>Class Discussion</a:t>
            </a:r>
          </a:p>
          <a:p>
            <a:pPr lvl="1">
              <a:defRPr/>
            </a:pPr>
            <a:r>
              <a:rPr lang="en-US" dirty="0"/>
              <a:t>What value does Weebly offer to small businesses?</a:t>
            </a:r>
          </a:p>
          <a:p>
            <a:pPr lvl="1">
              <a:defRPr/>
            </a:pPr>
            <a:r>
              <a:rPr lang="en-US" dirty="0"/>
              <a:t>Are there any drawbacks to using Weebly to create an e-commerce presence?</a:t>
            </a:r>
          </a:p>
          <a:p>
            <a:pPr lvl="1">
              <a:defRPr/>
            </a:pPr>
            <a:r>
              <a:rPr lang="en-US" dirty="0"/>
              <a:t>How are service providers like Weebly changing the nature of e-commerce?</a:t>
            </a:r>
          </a:p>
        </p:txBody>
      </p:sp>
      <p:sp>
        <p:nvSpPr>
          <p:cNvPr id="4" name="文字方塊 3"/>
          <p:cNvSpPr txBox="1"/>
          <p:nvPr/>
        </p:nvSpPr>
        <p:spPr>
          <a:xfrm>
            <a:off x="4800600" y="897153"/>
            <a:ext cx="4038600" cy="830997"/>
          </a:xfrm>
          <a:prstGeom prst="rect">
            <a:avLst/>
          </a:prstGeom>
          <a:solidFill>
            <a:srgbClr val="FFFF00"/>
          </a:solidFill>
        </p:spPr>
        <p:txBody>
          <a:bodyPr wrap="square" rtlCol="0">
            <a:spAutoFit/>
          </a:bodyPr>
          <a:lstStyle/>
          <a:p>
            <a:r>
              <a:rPr lang="zh-TW" altLang="en-US" sz="2400" dirty="0" smtClean="0"/>
              <a:t>洞察商業：</a:t>
            </a:r>
            <a:endParaRPr lang="en-US" altLang="zh-TW" sz="2400" dirty="0" smtClean="0"/>
          </a:p>
          <a:p>
            <a:r>
              <a:rPr lang="en-US" altLang="zh-TW" sz="2400" dirty="0" err="1" smtClean="0"/>
              <a:t>Weebly</a:t>
            </a:r>
            <a:r>
              <a:rPr lang="zh-TW" altLang="en-US" sz="2400" dirty="0"/>
              <a:t>使創建網站變得容易</a:t>
            </a:r>
          </a:p>
        </p:txBody>
      </p:sp>
      <p:sp>
        <p:nvSpPr>
          <p:cNvPr id="5" name="文字方塊 4"/>
          <p:cNvSpPr txBox="1"/>
          <p:nvPr/>
        </p:nvSpPr>
        <p:spPr>
          <a:xfrm>
            <a:off x="2895600" y="3581400"/>
            <a:ext cx="4876800" cy="1077218"/>
          </a:xfrm>
          <a:prstGeom prst="rect">
            <a:avLst/>
          </a:prstGeom>
          <a:solidFill>
            <a:srgbClr val="FFFF00"/>
          </a:solidFill>
        </p:spPr>
        <p:txBody>
          <a:bodyPr wrap="square" rtlCol="0">
            <a:spAutoFit/>
          </a:bodyPr>
          <a:lstStyle/>
          <a:p>
            <a:r>
              <a:rPr lang="zh-TW" altLang="en-US" sz="1600" dirty="0"/>
              <a:t>課堂討論</a:t>
            </a:r>
          </a:p>
          <a:p>
            <a:r>
              <a:rPr lang="en-US" altLang="zh-TW" sz="1600" dirty="0" err="1"/>
              <a:t>Weebly</a:t>
            </a:r>
            <a:r>
              <a:rPr lang="zh-TW" altLang="en-US" sz="1600" dirty="0"/>
              <a:t>為小企業提供什麼價值？</a:t>
            </a:r>
          </a:p>
          <a:p>
            <a:r>
              <a:rPr lang="zh-TW" altLang="en-US" sz="1600" dirty="0"/>
              <a:t>使用</a:t>
            </a:r>
            <a:r>
              <a:rPr lang="en-US" altLang="zh-TW" sz="1600" dirty="0" err="1"/>
              <a:t>Weebly</a:t>
            </a:r>
            <a:r>
              <a:rPr lang="zh-TW" altLang="en-US" sz="1600" dirty="0"/>
              <a:t>創建電子商務存在有什麼缺點嗎？</a:t>
            </a:r>
          </a:p>
          <a:p>
            <a:r>
              <a:rPr lang="zh-TW" altLang="en-US" sz="1600" dirty="0" smtClean="0"/>
              <a:t>相似</a:t>
            </a:r>
            <a:r>
              <a:rPr lang="en-US" altLang="zh-TW" sz="1600" dirty="0" err="1" smtClean="0"/>
              <a:t>Weebly</a:t>
            </a:r>
            <a:r>
              <a:rPr lang="zh-TW" altLang="en-US" sz="1600" dirty="0" smtClean="0"/>
              <a:t>的服務</a:t>
            </a:r>
            <a:r>
              <a:rPr lang="zh-TW" altLang="en-US" sz="1600" dirty="0"/>
              <a:t>提供商如何改變電子商務的性質？</a:t>
            </a:r>
          </a:p>
        </p:txBody>
      </p:sp>
    </p:spTree>
    <p:extLst>
      <p:ext uri="{BB962C8B-B14F-4D97-AF65-F5344CB8AC3E}">
        <p14:creationId xmlns:p14="http://schemas.microsoft.com/office/powerpoint/2010/main" val="3715733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the System</a:t>
            </a:r>
          </a:p>
        </p:txBody>
      </p:sp>
      <p:sp>
        <p:nvSpPr>
          <p:cNvPr id="3" name="Content Placeholder 2"/>
          <p:cNvSpPr>
            <a:spLocks noGrp="1"/>
          </p:cNvSpPr>
          <p:nvPr>
            <p:ph idx="1"/>
          </p:nvPr>
        </p:nvSpPr>
        <p:spPr/>
        <p:txBody>
          <a:bodyPr/>
          <a:lstStyle/>
          <a:p>
            <a:r>
              <a:rPr lang="en-US" dirty="0"/>
              <a:t>Testing</a:t>
            </a:r>
          </a:p>
          <a:p>
            <a:pPr lvl="1"/>
            <a:r>
              <a:rPr lang="en-US" dirty="0"/>
              <a:t>Unit testing</a:t>
            </a:r>
          </a:p>
          <a:p>
            <a:pPr lvl="1"/>
            <a:r>
              <a:rPr lang="en-US" dirty="0"/>
              <a:t>System testing</a:t>
            </a:r>
          </a:p>
          <a:p>
            <a:pPr lvl="1"/>
            <a:r>
              <a:rPr lang="en-US" dirty="0"/>
              <a:t>Acceptance testing</a:t>
            </a:r>
          </a:p>
          <a:p>
            <a:pPr lvl="1"/>
            <a:r>
              <a:rPr lang="en-US" dirty="0"/>
              <a:t>A/B testing (split testing)</a:t>
            </a:r>
          </a:p>
          <a:p>
            <a:pPr lvl="1"/>
            <a:r>
              <a:rPr lang="en-US" dirty="0"/>
              <a:t>Multivariate testing</a:t>
            </a:r>
          </a:p>
        </p:txBody>
      </p:sp>
      <p:sp>
        <p:nvSpPr>
          <p:cNvPr id="4" name="文字方塊 3"/>
          <p:cNvSpPr txBox="1"/>
          <p:nvPr/>
        </p:nvSpPr>
        <p:spPr>
          <a:xfrm>
            <a:off x="4267200" y="883071"/>
            <a:ext cx="1524000" cy="461665"/>
          </a:xfrm>
          <a:prstGeom prst="rect">
            <a:avLst/>
          </a:prstGeom>
          <a:solidFill>
            <a:srgbClr val="FFFF00"/>
          </a:solidFill>
        </p:spPr>
        <p:txBody>
          <a:bodyPr wrap="square" rtlCol="0">
            <a:spAutoFit/>
          </a:bodyPr>
          <a:lstStyle/>
          <a:p>
            <a:r>
              <a:rPr lang="zh-TW" altLang="en-US" sz="2400" dirty="0" smtClean="0"/>
              <a:t>測試系統</a:t>
            </a:r>
            <a:endParaRPr lang="zh-TW" altLang="en-US" sz="2400" dirty="0"/>
          </a:p>
        </p:txBody>
      </p:sp>
      <p:sp>
        <p:nvSpPr>
          <p:cNvPr id="5" name="文字方塊 4"/>
          <p:cNvSpPr txBox="1"/>
          <p:nvPr/>
        </p:nvSpPr>
        <p:spPr>
          <a:xfrm>
            <a:off x="3886200" y="2514600"/>
            <a:ext cx="2667000" cy="1754326"/>
          </a:xfrm>
          <a:prstGeom prst="rect">
            <a:avLst/>
          </a:prstGeom>
          <a:solidFill>
            <a:srgbClr val="FFFF00"/>
          </a:solidFill>
        </p:spPr>
        <p:txBody>
          <a:bodyPr wrap="square" rtlCol="0">
            <a:spAutoFit/>
          </a:bodyPr>
          <a:lstStyle/>
          <a:p>
            <a:r>
              <a:rPr lang="zh-TW" altLang="en-US" dirty="0" smtClean="0"/>
              <a:t>測試</a:t>
            </a:r>
            <a:r>
              <a:rPr lang="zh-TW" altLang="en-US" dirty="0"/>
              <a:t/>
            </a:r>
            <a:br>
              <a:rPr lang="zh-TW" altLang="en-US" dirty="0"/>
            </a:br>
            <a:r>
              <a:rPr lang="zh-TW" altLang="en-US" dirty="0"/>
              <a:t>單元測試</a:t>
            </a:r>
            <a:br>
              <a:rPr lang="zh-TW" altLang="en-US" dirty="0"/>
            </a:br>
            <a:r>
              <a:rPr lang="zh-TW" altLang="en-US" dirty="0"/>
              <a:t>系統測試</a:t>
            </a:r>
            <a:br>
              <a:rPr lang="zh-TW" altLang="en-US" dirty="0"/>
            </a:br>
            <a:r>
              <a:rPr lang="zh-TW" altLang="en-US" dirty="0"/>
              <a:t>驗收測試</a:t>
            </a:r>
            <a:br>
              <a:rPr lang="zh-TW" altLang="en-US" dirty="0"/>
            </a:br>
            <a:r>
              <a:rPr lang="en-US" altLang="zh-TW" dirty="0"/>
              <a:t>A / B</a:t>
            </a:r>
            <a:r>
              <a:rPr lang="zh-TW" altLang="en-US" dirty="0"/>
              <a:t>測試（分割測試）</a:t>
            </a:r>
            <a:br>
              <a:rPr lang="zh-TW" altLang="en-US" dirty="0"/>
            </a:br>
            <a:r>
              <a:rPr lang="zh-TW" altLang="en-US" dirty="0"/>
              <a:t>多變量測試</a:t>
            </a:r>
          </a:p>
        </p:txBody>
      </p:sp>
    </p:spTree>
    <p:extLst>
      <p:ext uri="{BB962C8B-B14F-4D97-AF65-F5344CB8AC3E}">
        <p14:creationId xmlns:p14="http://schemas.microsoft.com/office/powerpoint/2010/main" val="126017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and Maintenance</a:t>
            </a:r>
          </a:p>
        </p:txBody>
      </p:sp>
      <p:sp>
        <p:nvSpPr>
          <p:cNvPr id="3" name="Content Placeholder 2"/>
          <p:cNvSpPr>
            <a:spLocks noGrp="1"/>
          </p:cNvSpPr>
          <p:nvPr>
            <p:ph idx="1"/>
          </p:nvPr>
        </p:nvSpPr>
        <p:spPr/>
        <p:txBody>
          <a:bodyPr/>
          <a:lstStyle/>
          <a:p>
            <a:r>
              <a:rPr lang="en-US" dirty="0"/>
              <a:t>Systems break down unpredictably</a:t>
            </a:r>
          </a:p>
          <a:p>
            <a:r>
              <a:rPr lang="en-US" dirty="0"/>
              <a:t>Maintenance is ongoing</a:t>
            </a:r>
          </a:p>
          <a:p>
            <a:r>
              <a:rPr lang="en-US" dirty="0"/>
              <a:t>Maintenance costs: Similar to development costs </a:t>
            </a:r>
          </a:p>
          <a:p>
            <a:pPr lvl="1"/>
            <a:r>
              <a:rPr lang="en-US" dirty="0"/>
              <a:t>A $40K e-commerce site may require $40K annually to upkeep</a:t>
            </a:r>
          </a:p>
          <a:p>
            <a:r>
              <a:rPr lang="en-US" dirty="0"/>
              <a:t>Benchmarking</a:t>
            </a:r>
          </a:p>
        </p:txBody>
      </p:sp>
      <p:sp>
        <p:nvSpPr>
          <p:cNvPr id="4" name="文字方塊 3"/>
          <p:cNvSpPr txBox="1"/>
          <p:nvPr/>
        </p:nvSpPr>
        <p:spPr>
          <a:xfrm>
            <a:off x="457200" y="1256371"/>
            <a:ext cx="1600200" cy="400110"/>
          </a:xfrm>
          <a:prstGeom prst="rect">
            <a:avLst/>
          </a:prstGeom>
          <a:solidFill>
            <a:srgbClr val="FFFF00"/>
          </a:solidFill>
        </p:spPr>
        <p:txBody>
          <a:bodyPr wrap="square" rtlCol="0">
            <a:spAutoFit/>
          </a:bodyPr>
          <a:lstStyle/>
          <a:p>
            <a:r>
              <a:rPr lang="zh-TW" altLang="en-US" sz="2000" dirty="0" smtClean="0">
                <a:latin typeface="微軟正黑體" panose="020B0604030504040204" pitchFamily="34" charset="-120"/>
                <a:ea typeface="微軟正黑體" panose="020B0604030504040204" pitchFamily="34" charset="-120"/>
              </a:rPr>
              <a:t>實作與維護</a:t>
            </a:r>
            <a:endParaRPr lang="zh-TW" altLang="en-US" sz="2000" dirty="0">
              <a:latin typeface="微軟正黑體" panose="020B0604030504040204" pitchFamily="34" charset="-120"/>
              <a:ea typeface="微軟正黑體" panose="020B0604030504040204" pitchFamily="34" charset="-120"/>
            </a:endParaRPr>
          </a:p>
        </p:txBody>
      </p:sp>
      <p:sp>
        <p:nvSpPr>
          <p:cNvPr id="5" name="文字方塊 4"/>
          <p:cNvSpPr txBox="1"/>
          <p:nvPr/>
        </p:nvSpPr>
        <p:spPr>
          <a:xfrm>
            <a:off x="6286500" y="1372130"/>
            <a:ext cx="1590675" cy="369332"/>
          </a:xfrm>
          <a:prstGeom prst="rect">
            <a:avLst/>
          </a:prstGeom>
          <a:solidFill>
            <a:srgbClr val="FFFF00"/>
          </a:solidFill>
        </p:spPr>
        <p:txBody>
          <a:bodyPr wrap="square" rtlCol="0">
            <a:spAutoFit/>
          </a:bodyPr>
          <a:lstStyle/>
          <a:p>
            <a:r>
              <a:rPr lang="zh-TW" altLang="en-US" dirty="0" smtClean="0"/>
              <a:t>系統意外崩潰</a:t>
            </a:r>
            <a:endParaRPr lang="zh-TW" altLang="en-US" dirty="0"/>
          </a:p>
        </p:txBody>
      </p:sp>
      <p:sp>
        <p:nvSpPr>
          <p:cNvPr id="6" name="文字方塊 5"/>
          <p:cNvSpPr txBox="1"/>
          <p:nvPr/>
        </p:nvSpPr>
        <p:spPr>
          <a:xfrm>
            <a:off x="4533900" y="2057400"/>
            <a:ext cx="1600200" cy="369332"/>
          </a:xfrm>
          <a:prstGeom prst="rect">
            <a:avLst/>
          </a:prstGeom>
          <a:solidFill>
            <a:srgbClr val="FFFF00"/>
          </a:solidFill>
        </p:spPr>
        <p:txBody>
          <a:bodyPr wrap="square" rtlCol="0">
            <a:spAutoFit/>
          </a:bodyPr>
          <a:lstStyle/>
          <a:p>
            <a:r>
              <a:rPr lang="zh-TW" altLang="en-US" dirty="0" smtClean="0"/>
              <a:t>維護正在進行</a:t>
            </a:r>
            <a:endParaRPr lang="zh-TW" altLang="en-US" dirty="0"/>
          </a:p>
        </p:txBody>
      </p:sp>
      <p:sp>
        <p:nvSpPr>
          <p:cNvPr id="7" name="文字方塊 6"/>
          <p:cNvSpPr txBox="1"/>
          <p:nvPr/>
        </p:nvSpPr>
        <p:spPr>
          <a:xfrm>
            <a:off x="685800" y="4267200"/>
            <a:ext cx="1219200" cy="369332"/>
          </a:xfrm>
          <a:prstGeom prst="rect">
            <a:avLst/>
          </a:prstGeom>
          <a:solidFill>
            <a:srgbClr val="FFFF00"/>
          </a:solidFill>
        </p:spPr>
        <p:txBody>
          <a:bodyPr wrap="square" rtlCol="0">
            <a:spAutoFit/>
          </a:bodyPr>
          <a:lstStyle/>
          <a:p>
            <a:r>
              <a:rPr lang="zh-TW" altLang="en-US" dirty="0"/>
              <a:t>基準評價</a:t>
            </a:r>
          </a:p>
        </p:txBody>
      </p:sp>
      <p:sp>
        <p:nvSpPr>
          <p:cNvPr id="8" name="文字方塊 7"/>
          <p:cNvSpPr txBox="1"/>
          <p:nvPr/>
        </p:nvSpPr>
        <p:spPr>
          <a:xfrm>
            <a:off x="5867400" y="2514600"/>
            <a:ext cx="2819400" cy="369332"/>
          </a:xfrm>
          <a:prstGeom prst="rect">
            <a:avLst/>
          </a:prstGeom>
          <a:solidFill>
            <a:srgbClr val="FFFF00"/>
          </a:solidFill>
        </p:spPr>
        <p:txBody>
          <a:bodyPr wrap="square" rtlCol="0">
            <a:spAutoFit/>
          </a:bodyPr>
          <a:lstStyle/>
          <a:p>
            <a:r>
              <a:rPr lang="zh-TW" altLang="en-US" dirty="0" smtClean="0"/>
              <a:t>維護成本</a:t>
            </a:r>
            <a:r>
              <a:rPr lang="en-US" altLang="zh-TW" dirty="0" smtClean="0"/>
              <a:t>:</a:t>
            </a:r>
            <a:r>
              <a:rPr lang="zh-TW" altLang="en-US" dirty="0" smtClean="0"/>
              <a:t>相似於開發成本</a:t>
            </a:r>
            <a:endParaRPr lang="zh-TW" altLang="en-US" dirty="0"/>
          </a:p>
        </p:txBody>
      </p:sp>
      <p:sp>
        <p:nvSpPr>
          <p:cNvPr id="9" name="文字方塊 8"/>
          <p:cNvSpPr txBox="1"/>
          <p:nvPr/>
        </p:nvSpPr>
        <p:spPr>
          <a:xfrm>
            <a:off x="3048000" y="3712924"/>
            <a:ext cx="5029200" cy="369332"/>
          </a:xfrm>
          <a:prstGeom prst="rect">
            <a:avLst/>
          </a:prstGeom>
          <a:solidFill>
            <a:srgbClr val="FFFF00"/>
          </a:solidFill>
        </p:spPr>
        <p:txBody>
          <a:bodyPr wrap="square" rtlCol="0">
            <a:spAutoFit/>
          </a:bodyPr>
          <a:lstStyle/>
          <a:p>
            <a:r>
              <a:rPr lang="zh-TW" altLang="en-US" dirty="0" smtClean="0"/>
              <a:t>一個</a:t>
            </a:r>
            <a:r>
              <a:rPr lang="en-US" altLang="zh-TW" dirty="0" smtClean="0"/>
              <a:t>4</a:t>
            </a:r>
            <a:r>
              <a:rPr lang="zh-TW" altLang="en-US" dirty="0" smtClean="0"/>
              <a:t>萬的電子商務網站每年需要</a:t>
            </a:r>
            <a:r>
              <a:rPr lang="en-US" altLang="zh-TW" dirty="0" smtClean="0"/>
              <a:t>4</a:t>
            </a:r>
            <a:r>
              <a:rPr lang="zh-TW" altLang="en-US" dirty="0" smtClean="0"/>
              <a:t>萬的維修成本</a:t>
            </a:r>
            <a:endParaRPr lang="zh-TW" altLang="en-US" dirty="0"/>
          </a:p>
        </p:txBody>
      </p:sp>
    </p:spTree>
    <p:extLst>
      <p:ext uri="{BB962C8B-B14F-4D97-AF65-F5344CB8AC3E}">
        <p14:creationId xmlns:p14="http://schemas.microsoft.com/office/powerpoint/2010/main" val="9407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4.10: Factors in Website Optimization</a:t>
            </a:r>
          </a:p>
        </p:txBody>
      </p:sp>
      <p:sp>
        <p:nvSpPr>
          <p:cNvPr id="7" name="Text Placeholder 6"/>
          <p:cNvSpPr>
            <a:spLocks noGrp="1"/>
          </p:cNvSpPr>
          <p:nvPr>
            <p:ph type="body" sz="quarter" idx="13"/>
          </p:nvPr>
        </p:nvSpPr>
        <p:spPr/>
        <p:txBody>
          <a:bodyPr/>
          <a:lstStyle/>
          <a:p>
            <a:endParaRPr lang="en-US" dirty="0"/>
          </a:p>
        </p:txBody>
      </p:sp>
      <p:pic>
        <p:nvPicPr>
          <p:cNvPr id="8" name="Picture 7" descr="Figure 4.10 illustrates three categories of factors in website optimization: page generation, page delivery, and page conten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5800" y="1547900"/>
            <a:ext cx="7620000" cy="442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2971800" y="762000"/>
            <a:ext cx="3352800" cy="369332"/>
          </a:xfrm>
          <a:prstGeom prst="rect">
            <a:avLst/>
          </a:prstGeom>
          <a:solidFill>
            <a:srgbClr val="FFFF00"/>
          </a:solidFill>
        </p:spPr>
        <p:txBody>
          <a:bodyPr wrap="square" rtlCol="0">
            <a:spAutoFit/>
          </a:bodyPr>
          <a:lstStyle/>
          <a:p>
            <a:r>
              <a:rPr lang="zh-TW" altLang="en-US" dirty="0" smtClean="0"/>
              <a:t>圖表</a:t>
            </a:r>
            <a:r>
              <a:rPr lang="en-US" altLang="zh-TW" dirty="0" smtClean="0"/>
              <a:t>4.10:</a:t>
            </a:r>
            <a:r>
              <a:rPr lang="zh-TW" altLang="en-US" dirty="0" smtClean="0"/>
              <a:t>網站最佳化之因素</a:t>
            </a:r>
            <a:endParaRPr lang="zh-TW" altLang="en-US" dirty="0"/>
          </a:p>
        </p:txBody>
      </p:sp>
      <p:sp>
        <p:nvSpPr>
          <p:cNvPr id="6" name="文字方塊 5"/>
          <p:cNvSpPr txBox="1"/>
          <p:nvPr/>
        </p:nvSpPr>
        <p:spPr>
          <a:xfrm>
            <a:off x="5410200" y="1480066"/>
            <a:ext cx="1219200" cy="369332"/>
          </a:xfrm>
          <a:prstGeom prst="rect">
            <a:avLst/>
          </a:prstGeom>
          <a:solidFill>
            <a:srgbClr val="FFFF00"/>
          </a:solidFill>
        </p:spPr>
        <p:txBody>
          <a:bodyPr wrap="square" rtlCol="0">
            <a:spAutoFit/>
          </a:bodyPr>
          <a:lstStyle/>
          <a:p>
            <a:r>
              <a:rPr lang="zh-TW" altLang="en-US" smtClean="0"/>
              <a:t>頁面傳送</a:t>
            </a:r>
            <a:endParaRPr lang="zh-TW" altLang="en-US" dirty="0"/>
          </a:p>
        </p:txBody>
      </p:sp>
      <p:sp>
        <p:nvSpPr>
          <p:cNvPr id="9" name="文字方塊 8"/>
          <p:cNvSpPr txBox="1"/>
          <p:nvPr/>
        </p:nvSpPr>
        <p:spPr>
          <a:xfrm>
            <a:off x="7924800" y="3657600"/>
            <a:ext cx="1143000" cy="369332"/>
          </a:xfrm>
          <a:prstGeom prst="rect">
            <a:avLst/>
          </a:prstGeom>
          <a:solidFill>
            <a:srgbClr val="FFFF00"/>
          </a:solidFill>
        </p:spPr>
        <p:txBody>
          <a:bodyPr wrap="square" rtlCol="0">
            <a:spAutoFit/>
          </a:bodyPr>
          <a:lstStyle/>
          <a:p>
            <a:r>
              <a:rPr lang="zh-TW" altLang="en-US" dirty="0" smtClean="0"/>
              <a:t>頁面內容</a:t>
            </a:r>
            <a:endParaRPr lang="zh-TW" altLang="en-US" dirty="0"/>
          </a:p>
        </p:txBody>
      </p:sp>
      <p:sp>
        <p:nvSpPr>
          <p:cNvPr id="10" name="文字方塊 9"/>
          <p:cNvSpPr txBox="1"/>
          <p:nvPr/>
        </p:nvSpPr>
        <p:spPr>
          <a:xfrm>
            <a:off x="2400300" y="3657600"/>
            <a:ext cx="1143000" cy="369332"/>
          </a:xfrm>
          <a:prstGeom prst="rect">
            <a:avLst/>
          </a:prstGeom>
          <a:solidFill>
            <a:srgbClr val="FFFF00"/>
          </a:solidFill>
        </p:spPr>
        <p:txBody>
          <a:bodyPr wrap="square" rtlCol="0">
            <a:spAutoFit/>
          </a:bodyPr>
          <a:lstStyle/>
          <a:p>
            <a:r>
              <a:rPr lang="zh-TW" altLang="en-US" dirty="0" smtClean="0"/>
              <a:t>頁面產生</a:t>
            </a:r>
            <a:endParaRPr lang="zh-TW" altLang="en-US" dirty="0"/>
          </a:p>
        </p:txBody>
      </p:sp>
      <p:sp>
        <p:nvSpPr>
          <p:cNvPr id="11" name="文字方塊 10"/>
          <p:cNvSpPr txBox="1"/>
          <p:nvPr/>
        </p:nvSpPr>
        <p:spPr>
          <a:xfrm>
            <a:off x="6477000" y="1917232"/>
            <a:ext cx="1447800" cy="830997"/>
          </a:xfrm>
          <a:prstGeom prst="rect">
            <a:avLst/>
          </a:prstGeom>
          <a:solidFill>
            <a:srgbClr val="FFFF00"/>
          </a:solidFill>
        </p:spPr>
        <p:txBody>
          <a:bodyPr wrap="square" rtlCol="0">
            <a:spAutoFit/>
          </a:bodyPr>
          <a:lstStyle/>
          <a:p>
            <a:r>
              <a:rPr lang="zh-TW" altLang="en-US" sz="1600" dirty="0" smtClean="0"/>
              <a:t>內容傳送網路</a:t>
            </a:r>
            <a:r>
              <a:rPr lang="en-US" altLang="zh-TW" sz="1600" dirty="0" smtClean="0"/>
              <a:t/>
            </a:r>
            <a:br>
              <a:rPr lang="en-US" altLang="zh-TW" sz="1600" dirty="0" smtClean="0"/>
            </a:br>
            <a:r>
              <a:rPr lang="zh-TW" altLang="en-US" sz="1600" dirty="0" smtClean="0"/>
              <a:t>邊際快取</a:t>
            </a:r>
            <a:r>
              <a:rPr lang="en-US" altLang="zh-TW" sz="1600" dirty="0" smtClean="0"/>
              <a:t/>
            </a:r>
            <a:br>
              <a:rPr lang="en-US" altLang="zh-TW" sz="1600" dirty="0" smtClean="0"/>
            </a:br>
            <a:r>
              <a:rPr lang="zh-TW" altLang="en-US" sz="1600" dirty="0" smtClean="0"/>
              <a:t>頻寬</a:t>
            </a:r>
            <a:endParaRPr lang="zh-TW" altLang="en-US" sz="1600" dirty="0"/>
          </a:p>
        </p:txBody>
      </p:sp>
      <p:sp>
        <p:nvSpPr>
          <p:cNvPr id="12" name="文字方塊 11"/>
          <p:cNvSpPr txBox="1"/>
          <p:nvPr/>
        </p:nvSpPr>
        <p:spPr>
          <a:xfrm>
            <a:off x="3581400" y="4010804"/>
            <a:ext cx="1981200" cy="1323439"/>
          </a:xfrm>
          <a:prstGeom prst="rect">
            <a:avLst/>
          </a:prstGeom>
          <a:solidFill>
            <a:srgbClr val="FFFF00"/>
          </a:solidFill>
        </p:spPr>
        <p:txBody>
          <a:bodyPr wrap="square" rtlCol="0">
            <a:spAutoFit/>
          </a:bodyPr>
          <a:lstStyle/>
          <a:p>
            <a:r>
              <a:rPr lang="zh-TW" altLang="en-US" sz="1600" dirty="0" smtClean="0"/>
              <a:t>伺服器回應時間</a:t>
            </a:r>
            <a:r>
              <a:rPr lang="en-US" altLang="zh-TW" sz="1600" dirty="0" smtClean="0"/>
              <a:t/>
            </a:r>
            <a:br>
              <a:rPr lang="en-US" altLang="zh-TW" sz="1600" dirty="0" smtClean="0"/>
            </a:br>
            <a:r>
              <a:rPr lang="zh-TW" altLang="en-US" sz="1600" dirty="0" smtClean="0"/>
              <a:t>裝置基礎的催化劑</a:t>
            </a:r>
            <a:r>
              <a:rPr lang="en-US" altLang="zh-TW" sz="1600" dirty="0" smtClean="0"/>
              <a:t/>
            </a:r>
            <a:br>
              <a:rPr lang="en-US" altLang="zh-TW" sz="1600" dirty="0" smtClean="0"/>
            </a:br>
            <a:r>
              <a:rPr lang="zh-TW" altLang="en-US" sz="1600" dirty="0" smtClean="0"/>
              <a:t>有效的資源配置</a:t>
            </a:r>
            <a:r>
              <a:rPr lang="en-US" altLang="zh-TW" sz="1600" dirty="0" smtClean="0"/>
              <a:t/>
            </a:r>
            <a:br>
              <a:rPr lang="en-US" altLang="zh-TW" sz="1600" dirty="0" smtClean="0"/>
            </a:br>
            <a:r>
              <a:rPr lang="zh-TW" altLang="en-US" sz="1600" dirty="0" smtClean="0"/>
              <a:t>資源利用門檻</a:t>
            </a:r>
            <a:r>
              <a:rPr lang="en-US" altLang="zh-TW" sz="1600" dirty="0" smtClean="0"/>
              <a:t/>
            </a:r>
            <a:br>
              <a:rPr lang="en-US" altLang="zh-TW" sz="1600" dirty="0" smtClean="0"/>
            </a:br>
            <a:r>
              <a:rPr lang="zh-TW" altLang="en-US" sz="1600" dirty="0" smtClean="0"/>
              <a:t>監測網站效能</a:t>
            </a:r>
            <a:endParaRPr lang="zh-TW" altLang="en-US" sz="1600" dirty="0"/>
          </a:p>
        </p:txBody>
      </p:sp>
      <p:sp>
        <p:nvSpPr>
          <p:cNvPr id="14" name="文字方塊 13"/>
          <p:cNvSpPr txBox="1"/>
          <p:nvPr/>
        </p:nvSpPr>
        <p:spPr>
          <a:xfrm>
            <a:off x="8010525" y="4017407"/>
            <a:ext cx="1247775" cy="307777"/>
          </a:xfrm>
          <a:prstGeom prst="rect">
            <a:avLst/>
          </a:prstGeom>
          <a:solidFill>
            <a:srgbClr val="FFFF00"/>
          </a:solidFill>
        </p:spPr>
        <p:txBody>
          <a:bodyPr wrap="square" rtlCol="0">
            <a:spAutoFit/>
          </a:bodyPr>
          <a:lstStyle/>
          <a:p>
            <a:r>
              <a:rPr lang="zh-TW" altLang="en-US" sz="1400" dirty="0"/>
              <a:t>最佳化</a:t>
            </a:r>
            <a:r>
              <a:rPr lang="en-US" altLang="zh-TW" sz="1400" dirty="0"/>
              <a:t>HTML</a:t>
            </a:r>
            <a:endParaRPr lang="zh-TW" altLang="en-US" sz="1400" dirty="0"/>
          </a:p>
        </p:txBody>
      </p:sp>
      <p:sp>
        <p:nvSpPr>
          <p:cNvPr id="15" name="文字方塊 14"/>
          <p:cNvSpPr txBox="1"/>
          <p:nvPr/>
        </p:nvSpPr>
        <p:spPr>
          <a:xfrm>
            <a:off x="8115300" y="4310669"/>
            <a:ext cx="1143000" cy="307777"/>
          </a:xfrm>
          <a:prstGeom prst="rect">
            <a:avLst/>
          </a:prstGeom>
          <a:solidFill>
            <a:srgbClr val="FFFF00"/>
          </a:solidFill>
        </p:spPr>
        <p:txBody>
          <a:bodyPr wrap="square" rtlCol="0">
            <a:spAutoFit/>
          </a:bodyPr>
          <a:lstStyle/>
          <a:p>
            <a:r>
              <a:rPr lang="zh-TW" altLang="en-US" sz="1400" dirty="0"/>
              <a:t>最佳化圖像</a:t>
            </a:r>
          </a:p>
        </p:txBody>
      </p:sp>
      <p:sp>
        <p:nvSpPr>
          <p:cNvPr id="16" name="文字方塊 15"/>
          <p:cNvSpPr txBox="1"/>
          <p:nvPr/>
        </p:nvSpPr>
        <p:spPr>
          <a:xfrm>
            <a:off x="8072437" y="4544116"/>
            <a:ext cx="952500" cy="307777"/>
          </a:xfrm>
          <a:prstGeom prst="rect">
            <a:avLst/>
          </a:prstGeom>
          <a:solidFill>
            <a:srgbClr val="FFFF00"/>
          </a:solidFill>
        </p:spPr>
        <p:txBody>
          <a:bodyPr wrap="square" rtlCol="0">
            <a:spAutoFit/>
          </a:bodyPr>
          <a:lstStyle/>
          <a:p>
            <a:r>
              <a:rPr lang="zh-TW" altLang="en-US" sz="1400" dirty="0"/>
              <a:t>網站架構</a:t>
            </a:r>
          </a:p>
        </p:txBody>
      </p:sp>
      <p:sp>
        <p:nvSpPr>
          <p:cNvPr id="17" name="文字方塊 16"/>
          <p:cNvSpPr txBox="1"/>
          <p:nvPr/>
        </p:nvSpPr>
        <p:spPr>
          <a:xfrm>
            <a:off x="8296275" y="4796616"/>
            <a:ext cx="847725" cy="523220"/>
          </a:xfrm>
          <a:prstGeom prst="rect">
            <a:avLst/>
          </a:prstGeom>
          <a:solidFill>
            <a:srgbClr val="FFFF00"/>
          </a:solidFill>
        </p:spPr>
        <p:txBody>
          <a:bodyPr wrap="square" rtlCol="0">
            <a:spAutoFit/>
          </a:bodyPr>
          <a:lstStyle/>
          <a:p>
            <a:r>
              <a:rPr lang="zh-TW" altLang="en-US" sz="1400" dirty="0"/>
              <a:t>有效網頁風格</a:t>
            </a:r>
          </a:p>
        </p:txBody>
      </p:sp>
    </p:spTree>
    <p:extLst>
      <p:ext uri="{BB962C8B-B14F-4D97-AF65-F5344CB8AC3E}">
        <p14:creationId xmlns:p14="http://schemas.microsoft.com/office/powerpoint/2010/main" val="129833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vs. Multi-tiered Website Architecture</a:t>
            </a:r>
          </a:p>
        </p:txBody>
      </p:sp>
      <p:sp>
        <p:nvSpPr>
          <p:cNvPr id="3" name="Content Placeholder 2"/>
          <p:cNvSpPr>
            <a:spLocks noGrp="1"/>
          </p:cNvSpPr>
          <p:nvPr>
            <p:ph idx="1"/>
          </p:nvPr>
        </p:nvSpPr>
        <p:spPr/>
        <p:txBody>
          <a:bodyPr/>
          <a:lstStyle/>
          <a:p>
            <a:r>
              <a:rPr lang="en-US" dirty="0"/>
              <a:t>System architecture </a:t>
            </a:r>
          </a:p>
          <a:p>
            <a:pPr lvl="1"/>
            <a:r>
              <a:rPr lang="en-US" dirty="0"/>
              <a:t>Arrangement of software, machinery, and tasks in an information system needed to achieve a specific functionality</a:t>
            </a:r>
          </a:p>
          <a:p>
            <a:r>
              <a:rPr lang="en-US" dirty="0"/>
              <a:t>Two-tier</a:t>
            </a:r>
          </a:p>
          <a:p>
            <a:pPr lvl="1"/>
            <a:r>
              <a:rPr lang="en-US" dirty="0"/>
              <a:t>Web server and database server</a:t>
            </a:r>
          </a:p>
          <a:p>
            <a:r>
              <a:rPr lang="en-US" dirty="0"/>
              <a:t>Multi-tier </a:t>
            </a:r>
          </a:p>
          <a:p>
            <a:pPr lvl="1"/>
            <a:r>
              <a:rPr lang="en-US" dirty="0"/>
              <a:t>Web application servers</a:t>
            </a:r>
          </a:p>
          <a:p>
            <a:pPr lvl="1"/>
            <a:r>
              <a:rPr lang="en-US" dirty="0"/>
              <a:t>Backend, legacy databases</a:t>
            </a:r>
          </a:p>
        </p:txBody>
      </p:sp>
      <p:sp>
        <p:nvSpPr>
          <p:cNvPr id="5" name="文字方塊 4"/>
          <p:cNvSpPr txBox="1"/>
          <p:nvPr/>
        </p:nvSpPr>
        <p:spPr>
          <a:xfrm>
            <a:off x="438150" y="1267474"/>
            <a:ext cx="3352800" cy="369332"/>
          </a:xfrm>
          <a:prstGeom prst="rect">
            <a:avLst/>
          </a:prstGeom>
          <a:solidFill>
            <a:srgbClr val="FFFF00"/>
          </a:solidFill>
        </p:spPr>
        <p:txBody>
          <a:bodyPr wrap="square" rtlCol="0">
            <a:spAutoFit/>
          </a:bodyPr>
          <a:lstStyle/>
          <a:p>
            <a:r>
              <a:rPr lang="zh-TW" altLang="en-US" dirty="0" smtClean="0"/>
              <a:t>簡單 </a:t>
            </a:r>
            <a:r>
              <a:rPr lang="en-US" altLang="zh-TW" dirty="0" smtClean="0"/>
              <a:t>vs.</a:t>
            </a:r>
            <a:r>
              <a:rPr lang="zh-TW" altLang="en-US" dirty="0" smtClean="0"/>
              <a:t> 多階層網站架構</a:t>
            </a:r>
            <a:endParaRPr lang="zh-TW" altLang="en-US" dirty="0"/>
          </a:p>
        </p:txBody>
      </p:sp>
      <p:sp>
        <p:nvSpPr>
          <p:cNvPr id="6" name="文字方塊 5"/>
          <p:cNvSpPr txBox="1"/>
          <p:nvPr/>
        </p:nvSpPr>
        <p:spPr>
          <a:xfrm>
            <a:off x="3962400" y="1636806"/>
            <a:ext cx="1219200" cy="369332"/>
          </a:xfrm>
          <a:prstGeom prst="rect">
            <a:avLst/>
          </a:prstGeom>
          <a:solidFill>
            <a:srgbClr val="FFFF00"/>
          </a:solidFill>
        </p:spPr>
        <p:txBody>
          <a:bodyPr wrap="square" rtlCol="0">
            <a:spAutoFit/>
          </a:bodyPr>
          <a:lstStyle/>
          <a:p>
            <a:r>
              <a:rPr lang="zh-TW" altLang="en-US" dirty="0" smtClean="0"/>
              <a:t>系統架構</a:t>
            </a:r>
            <a:endParaRPr lang="zh-TW" altLang="en-US" dirty="0"/>
          </a:p>
        </p:txBody>
      </p:sp>
      <p:sp>
        <p:nvSpPr>
          <p:cNvPr id="7" name="文字方塊 6"/>
          <p:cNvSpPr txBox="1"/>
          <p:nvPr/>
        </p:nvSpPr>
        <p:spPr>
          <a:xfrm>
            <a:off x="4838700" y="2689437"/>
            <a:ext cx="4305300" cy="646331"/>
          </a:xfrm>
          <a:prstGeom prst="rect">
            <a:avLst/>
          </a:prstGeom>
          <a:solidFill>
            <a:srgbClr val="FFFF00"/>
          </a:solidFill>
        </p:spPr>
        <p:txBody>
          <a:bodyPr wrap="square" rtlCol="0">
            <a:spAutoFit/>
          </a:bodyPr>
          <a:lstStyle/>
          <a:p>
            <a:r>
              <a:rPr lang="zh-TW" altLang="en-US" dirty="0" smtClean="0"/>
              <a:t>在一個被需要用來達成特定功能的資訊系統中軟體安排</a:t>
            </a:r>
            <a:r>
              <a:rPr lang="en-US" altLang="zh-TW" dirty="0" smtClean="0"/>
              <a:t>,</a:t>
            </a:r>
            <a:r>
              <a:rPr lang="zh-TW" altLang="en-US" dirty="0" smtClean="0"/>
              <a:t>機器</a:t>
            </a:r>
            <a:r>
              <a:rPr lang="en-US" altLang="zh-TW" dirty="0" smtClean="0"/>
              <a:t>,</a:t>
            </a:r>
            <a:r>
              <a:rPr lang="zh-TW" altLang="en-US" dirty="0" smtClean="0"/>
              <a:t>任務</a:t>
            </a:r>
            <a:endParaRPr lang="zh-TW" altLang="en-US" dirty="0"/>
          </a:p>
        </p:txBody>
      </p:sp>
      <p:sp>
        <p:nvSpPr>
          <p:cNvPr id="8" name="文字方塊 7"/>
          <p:cNvSpPr txBox="1"/>
          <p:nvPr/>
        </p:nvSpPr>
        <p:spPr>
          <a:xfrm>
            <a:off x="5029200" y="3390900"/>
            <a:ext cx="2971800" cy="369332"/>
          </a:xfrm>
          <a:prstGeom prst="rect">
            <a:avLst/>
          </a:prstGeom>
          <a:solidFill>
            <a:srgbClr val="FFFF00"/>
          </a:solidFill>
        </p:spPr>
        <p:txBody>
          <a:bodyPr wrap="square" rtlCol="0">
            <a:spAutoFit/>
          </a:bodyPr>
          <a:lstStyle/>
          <a:p>
            <a:r>
              <a:rPr lang="zh-TW" altLang="en-US" dirty="0" smtClean="0"/>
              <a:t>網頁伺服器和資料庫伺服器</a:t>
            </a:r>
            <a:endParaRPr lang="zh-TW" altLang="en-US" dirty="0"/>
          </a:p>
        </p:txBody>
      </p:sp>
      <p:sp>
        <p:nvSpPr>
          <p:cNvPr id="9" name="文字方塊 8"/>
          <p:cNvSpPr txBox="1"/>
          <p:nvPr/>
        </p:nvSpPr>
        <p:spPr>
          <a:xfrm>
            <a:off x="2057400" y="2990850"/>
            <a:ext cx="990600" cy="369332"/>
          </a:xfrm>
          <a:prstGeom prst="rect">
            <a:avLst/>
          </a:prstGeom>
          <a:solidFill>
            <a:srgbClr val="FFFF00"/>
          </a:solidFill>
        </p:spPr>
        <p:txBody>
          <a:bodyPr wrap="square" rtlCol="0">
            <a:spAutoFit/>
          </a:bodyPr>
          <a:lstStyle/>
          <a:p>
            <a:r>
              <a:rPr lang="zh-TW" altLang="en-US" dirty="0" smtClean="0"/>
              <a:t>兩階層</a:t>
            </a:r>
            <a:endParaRPr lang="zh-TW" altLang="en-US" dirty="0"/>
          </a:p>
        </p:txBody>
      </p:sp>
      <p:sp>
        <p:nvSpPr>
          <p:cNvPr id="10" name="文字方塊 9"/>
          <p:cNvSpPr txBox="1"/>
          <p:nvPr/>
        </p:nvSpPr>
        <p:spPr>
          <a:xfrm>
            <a:off x="2209800" y="3924300"/>
            <a:ext cx="914400" cy="369332"/>
          </a:xfrm>
          <a:prstGeom prst="rect">
            <a:avLst/>
          </a:prstGeom>
          <a:solidFill>
            <a:srgbClr val="FFFF00"/>
          </a:solidFill>
        </p:spPr>
        <p:txBody>
          <a:bodyPr wrap="square" rtlCol="0">
            <a:spAutoFit/>
          </a:bodyPr>
          <a:lstStyle/>
          <a:p>
            <a:r>
              <a:rPr lang="zh-TW" altLang="en-US" dirty="0" smtClean="0"/>
              <a:t>多階層</a:t>
            </a:r>
            <a:endParaRPr lang="zh-TW" altLang="en-US" dirty="0"/>
          </a:p>
        </p:txBody>
      </p:sp>
      <p:sp>
        <p:nvSpPr>
          <p:cNvPr id="11" name="文字方塊 10"/>
          <p:cNvSpPr txBox="1"/>
          <p:nvPr/>
        </p:nvSpPr>
        <p:spPr>
          <a:xfrm>
            <a:off x="4038600" y="4273034"/>
            <a:ext cx="1905000" cy="369332"/>
          </a:xfrm>
          <a:prstGeom prst="rect">
            <a:avLst/>
          </a:prstGeom>
          <a:solidFill>
            <a:srgbClr val="FFFF00"/>
          </a:solidFill>
        </p:spPr>
        <p:txBody>
          <a:bodyPr wrap="square" rtlCol="0">
            <a:spAutoFit/>
          </a:bodyPr>
          <a:lstStyle/>
          <a:p>
            <a:r>
              <a:rPr lang="zh-TW" altLang="en-US" dirty="0" smtClean="0"/>
              <a:t>網頁應用伺服器</a:t>
            </a:r>
            <a:endParaRPr lang="zh-TW" altLang="en-US" dirty="0"/>
          </a:p>
        </p:txBody>
      </p:sp>
      <p:sp>
        <p:nvSpPr>
          <p:cNvPr id="12" name="文字方塊 11"/>
          <p:cNvSpPr txBox="1"/>
          <p:nvPr/>
        </p:nvSpPr>
        <p:spPr>
          <a:xfrm>
            <a:off x="4343400" y="4724400"/>
            <a:ext cx="1905000" cy="369332"/>
          </a:xfrm>
          <a:prstGeom prst="rect">
            <a:avLst/>
          </a:prstGeom>
          <a:solidFill>
            <a:srgbClr val="FFFF00"/>
          </a:solidFill>
        </p:spPr>
        <p:txBody>
          <a:bodyPr wrap="square" rtlCol="0">
            <a:spAutoFit/>
          </a:bodyPr>
          <a:lstStyle/>
          <a:p>
            <a:r>
              <a:rPr lang="zh-TW" altLang="en-US" dirty="0" smtClean="0"/>
              <a:t>後端</a:t>
            </a:r>
            <a:r>
              <a:rPr lang="en-US" altLang="zh-TW" dirty="0" smtClean="0"/>
              <a:t>,</a:t>
            </a:r>
            <a:r>
              <a:rPr lang="zh-TW" altLang="en-US" dirty="0" smtClean="0"/>
              <a:t>傳統資料庫</a:t>
            </a:r>
            <a:endParaRPr lang="zh-TW" altLang="en-US" dirty="0"/>
          </a:p>
        </p:txBody>
      </p:sp>
    </p:spTree>
    <p:extLst>
      <p:ext uri="{BB962C8B-B14F-4D97-AF65-F5344CB8AC3E}">
        <p14:creationId xmlns:p14="http://schemas.microsoft.com/office/powerpoint/2010/main" val="1260109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4.11(a): </a:t>
            </a:r>
            <a:r>
              <a:rPr lang="en-US" sz="3600" dirty="0"/>
              <a:t>Two-tier E-commerce Architecture</a:t>
            </a:r>
            <a:endParaRPr lang="en-US" dirty="0"/>
          </a:p>
        </p:txBody>
      </p:sp>
      <p:sp>
        <p:nvSpPr>
          <p:cNvPr id="7" name="Text Placeholder 6"/>
          <p:cNvSpPr>
            <a:spLocks noGrp="1"/>
          </p:cNvSpPr>
          <p:nvPr>
            <p:ph type="body" sz="quarter" idx="13"/>
          </p:nvPr>
        </p:nvSpPr>
        <p:spPr/>
        <p:txBody>
          <a:bodyPr/>
          <a:lstStyle/>
          <a:p>
            <a:endParaRPr lang="en-US" dirty="0"/>
          </a:p>
        </p:txBody>
      </p:sp>
      <p:pic>
        <p:nvPicPr>
          <p:cNvPr id="8" name="Picture 7" descr="Figure 4.11 (a) illustrates a two-tier architectur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5800" y="2360518"/>
            <a:ext cx="7620000" cy="2797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3200400" y="926068"/>
            <a:ext cx="2590800" cy="369332"/>
          </a:xfrm>
          <a:prstGeom prst="rect">
            <a:avLst/>
          </a:prstGeom>
          <a:solidFill>
            <a:srgbClr val="FFFF00"/>
          </a:solidFill>
        </p:spPr>
        <p:txBody>
          <a:bodyPr wrap="square" rtlCol="0">
            <a:spAutoFit/>
          </a:bodyPr>
          <a:lstStyle/>
          <a:p>
            <a:r>
              <a:rPr lang="zh-TW" altLang="en-US" dirty="0" smtClean="0"/>
              <a:t>兩階層式電子商務架構</a:t>
            </a:r>
            <a:endParaRPr lang="zh-TW" altLang="en-US" dirty="0"/>
          </a:p>
        </p:txBody>
      </p:sp>
      <p:sp>
        <p:nvSpPr>
          <p:cNvPr id="6" name="文字方塊 5"/>
          <p:cNvSpPr txBox="1"/>
          <p:nvPr/>
        </p:nvSpPr>
        <p:spPr>
          <a:xfrm>
            <a:off x="2286000" y="3592294"/>
            <a:ext cx="1409700" cy="646331"/>
          </a:xfrm>
          <a:prstGeom prst="rect">
            <a:avLst/>
          </a:prstGeom>
          <a:solidFill>
            <a:srgbClr val="FFFF00"/>
          </a:solidFill>
        </p:spPr>
        <p:txBody>
          <a:bodyPr wrap="square" rtlCol="0">
            <a:spAutoFit/>
          </a:bodyPr>
          <a:lstStyle/>
          <a:p>
            <a:r>
              <a:rPr lang="zh-TW" altLang="en-US" dirty="0" smtClean="0"/>
              <a:t>使用者對頁面的請求</a:t>
            </a:r>
            <a:endParaRPr lang="zh-TW" altLang="en-US" dirty="0"/>
          </a:p>
        </p:txBody>
      </p:sp>
      <p:sp>
        <p:nvSpPr>
          <p:cNvPr id="9" name="文字方塊 8"/>
          <p:cNvSpPr txBox="1"/>
          <p:nvPr/>
        </p:nvSpPr>
        <p:spPr>
          <a:xfrm>
            <a:off x="3962400" y="3731854"/>
            <a:ext cx="1905000" cy="369332"/>
          </a:xfrm>
          <a:prstGeom prst="rect">
            <a:avLst/>
          </a:prstGeom>
          <a:solidFill>
            <a:srgbClr val="FFFF00"/>
          </a:solidFill>
        </p:spPr>
        <p:txBody>
          <a:bodyPr wrap="square" rtlCol="0">
            <a:spAutoFit/>
          </a:bodyPr>
          <a:lstStyle/>
          <a:p>
            <a:r>
              <a:rPr lang="zh-TW" altLang="en-US" dirty="0" smtClean="0"/>
              <a:t>網頁伺服器</a:t>
            </a:r>
            <a:endParaRPr lang="zh-TW" altLang="en-US" dirty="0"/>
          </a:p>
        </p:txBody>
      </p:sp>
      <p:sp>
        <p:nvSpPr>
          <p:cNvPr id="10" name="文字方塊 9"/>
          <p:cNvSpPr txBox="1"/>
          <p:nvPr/>
        </p:nvSpPr>
        <p:spPr>
          <a:xfrm>
            <a:off x="6781800" y="4238625"/>
            <a:ext cx="1905000" cy="369332"/>
          </a:xfrm>
          <a:prstGeom prst="rect">
            <a:avLst/>
          </a:prstGeom>
          <a:solidFill>
            <a:srgbClr val="FFFF00"/>
          </a:solidFill>
        </p:spPr>
        <p:txBody>
          <a:bodyPr wrap="square" rtlCol="0">
            <a:spAutoFit/>
          </a:bodyPr>
          <a:lstStyle/>
          <a:p>
            <a:r>
              <a:rPr lang="zh-TW" altLang="en-US" dirty="0" smtClean="0"/>
              <a:t>內容管理伺服器</a:t>
            </a:r>
            <a:endParaRPr lang="zh-TW" altLang="en-US" dirty="0"/>
          </a:p>
        </p:txBody>
      </p:sp>
    </p:spTree>
    <p:extLst>
      <p:ext uri="{BB962C8B-B14F-4D97-AF65-F5344CB8AC3E}">
        <p14:creationId xmlns:p14="http://schemas.microsoft.com/office/powerpoint/2010/main" val="3510892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4.11(b): </a:t>
            </a:r>
            <a:r>
              <a:rPr lang="en-US" sz="3600" dirty="0"/>
              <a:t>Multi-tier E-commerce Architecture</a:t>
            </a:r>
            <a:endParaRPr lang="en-US" dirty="0"/>
          </a:p>
        </p:txBody>
      </p:sp>
      <p:sp>
        <p:nvSpPr>
          <p:cNvPr id="7" name="Text Placeholder 6"/>
          <p:cNvSpPr>
            <a:spLocks noGrp="1"/>
          </p:cNvSpPr>
          <p:nvPr>
            <p:ph type="body" sz="quarter" idx="13"/>
          </p:nvPr>
        </p:nvSpPr>
        <p:spPr/>
        <p:txBody>
          <a:bodyPr/>
          <a:lstStyle/>
          <a:p>
            <a:endParaRPr lang="en-US" dirty="0"/>
          </a:p>
        </p:txBody>
      </p:sp>
      <p:pic>
        <p:nvPicPr>
          <p:cNvPr id="8" name="Picture 7" descr="Figure 4.11 (b) illustrates a multi-tier e-commerce architectur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7064" y="1371600"/>
            <a:ext cx="7077471"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3047999" y="779502"/>
            <a:ext cx="2895600" cy="369332"/>
          </a:xfrm>
          <a:prstGeom prst="rect">
            <a:avLst/>
          </a:prstGeom>
          <a:solidFill>
            <a:srgbClr val="FFFF00"/>
          </a:solidFill>
        </p:spPr>
        <p:txBody>
          <a:bodyPr wrap="square" rtlCol="0">
            <a:spAutoFit/>
          </a:bodyPr>
          <a:lstStyle/>
          <a:p>
            <a:r>
              <a:rPr lang="zh-TW" altLang="en-US" dirty="0" smtClean="0"/>
              <a:t>多階層式電子商務架構</a:t>
            </a:r>
            <a:endParaRPr lang="zh-TW" altLang="en-US" dirty="0"/>
          </a:p>
        </p:txBody>
      </p:sp>
      <p:sp>
        <p:nvSpPr>
          <p:cNvPr id="6" name="文字方塊 5"/>
          <p:cNvSpPr txBox="1"/>
          <p:nvPr/>
        </p:nvSpPr>
        <p:spPr>
          <a:xfrm>
            <a:off x="957064" y="2112017"/>
            <a:ext cx="1600200" cy="369332"/>
          </a:xfrm>
          <a:prstGeom prst="rect">
            <a:avLst/>
          </a:prstGeom>
          <a:solidFill>
            <a:srgbClr val="FFFF00"/>
          </a:solidFill>
        </p:spPr>
        <p:txBody>
          <a:bodyPr wrap="square" rtlCol="0">
            <a:spAutoFit/>
          </a:bodyPr>
          <a:lstStyle/>
          <a:p>
            <a:r>
              <a:rPr lang="zh-TW" altLang="en-US" dirty="0" smtClean="0"/>
              <a:t>網頁伺服器層</a:t>
            </a:r>
            <a:endParaRPr lang="zh-TW" altLang="en-US" dirty="0"/>
          </a:p>
        </p:txBody>
      </p:sp>
      <p:sp>
        <p:nvSpPr>
          <p:cNvPr id="9" name="文字方塊 8"/>
          <p:cNvSpPr txBox="1"/>
          <p:nvPr/>
        </p:nvSpPr>
        <p:spPr>
          <a:xfrm>
            <a:off x="976114" y="2962448"/>
            <a:ext cx="952500" cy="369332"/>
          </a:xfrm>
          <a:prstGeom prst="rect">
            <a:avLst/>
          </a:prstGeom>
          <a:solidFill>
            <a:srgbClr val="FFFF00"/>
          </a:solidFill>
        </p:spPr>
        <p:txBody>
          <a:bodyPr wrap="square" rtlCol="0">
            <a:spAutoFit/>
          </a:bodyPr>
          <a:lstStyle/>
          <a:p>
            <a:r>
              <a:rPr lang="zh-TW" altLang="en-US" dirty="0" smtClean="0"/>
              <a:t>中間層</a:t>
            </a:r>
            <a:endParaRPr lang="zh-TW" altLang="en-US" dirty="0"/>
          </a:p>
        </p:txBody>
      </p:sp>
      <p:sp>
        <p:nvSpPr>
          <p:cNvPr id="10" name="文字方塊 9"/>
          <p:cNvSpPr txBox="1"/>
          <p:nvPr/>
        </p:nvSpPr>
        <p:spPr>
          <a:xfrm>
            <a:off x="1014214" y="4182211"/>
            <a:ext cx="914400" cy="369332"/>
          </a:xfrm>
          <a:prstGeom prst="rect">
            <a:avLst/>
          </a:prstGeom>
          <a:solidFill>
            <a:srgbClr val="FFFF00"/>
          </a:solidFill>
        </p:spPr>
        <p:txBody>
          <a:bodyPr wrap="square" rtlCol="0">
            <a:spAutoFit/>
          </a:bodyPr>
          <a:lstStyle/>
          <a:p>
            <a:r>
              <a:rPr lang="zh-TW" altLang="en-US" dirty="0" smtClean="0"/>
              <a:t>後端層</a:t>
            </a:r>
            <a:endParaRPr lang="zh-TW" altLang="en-US" dirty="0"/>
          </a:p>
        </p:txBody>
      </p:sp>
      <p:sp>
        <p:nvSpPr>
          <p:cNvPr id="11" name="文字方塊 10"/>
          <p:cNvSpPr txBox="1"/>
          <p:nvPr/>
        </p:nvSpPr>
        <p:spPr>
          <a:xfrm>
            <a:off x="6455668" y="1600200"/>
            <a:ext cx="1392932" cy="369332"/>
          </a:xfrm>
          <a:prstGeom prst="rect">
            <a:avLst/>
          </a:prstGeom>
          <a:solidFill>
            <a:srgbClr val="FFFF00"/>
          </a:solidFill>
        </p:spPr>
        <p:txBody>
          <a:bodyPr wrap="square" rtlCol="0">
            <a:spAutoFit/>
          </a:bodyPr>
          <a:lstStyle/>
          <a:p>
            <a:r>
              <a:rPr lang="zh-TW" altLang="en-US" dirty="0" smtClean="0"/>
              <a:t>網頁伺服器</a:t>
            </a:r>
            <a:endParaRPr lang="zh-TW" altLang="en-US" dirty="0"/>
          </a:p>
        </p:txBody>
      </p:sp>
      <p:sp>
        <p:nvSpPr>
          <p:cNvPr id="12" name="文字方塊 11"/>
          <p:cNvSpPr txBox="1"/>
          <p:nvPr/>
        </p:nvSpPr>
        <p:spPr>
          <a:xfrm>
            <a:off x="8015485" y="2590800"/>
            <a:ext cx="1128515" cy="1015663"/>
          </a:xfrm>
          <a:prstGeom prst="rect">
            <a:avLst/>
          </a:prstGeom>
          <a:solidFill>
            <a:srgbClr val="FFFF00"/>
          </a:solidFill>
        </p:spPr>
        <p:txBody>
          <a:bodyPr wrap="square" rtlCol="0">
            <a:spAutoFit/>
          </a:bodyPr>
          <a:lstStyle/>
          <a:p>
            <a:r>
              <a:rPr lang="zh-TW" altLang="en-US" sz="1200" dirty="0" smtClean="0"/>
              <a:t>電子商務服務</a:t>
            </a:r>
            <a:r>
              <a:rPr lang="en-US" altLang="zh-TW" sz="1200" dirty="0" smtClean="0"/>
              <a:t/>
            </a:r>
            <a:br>
              <a:rPr lang="en-US" altLang="zh-TW" sz="1200" dirty="0" smtClean="0"/>
            </a:br>
            <a:r>
              <a:rPr lang="zh-TW" altLang="en-US" sz="1200" dirty="0" smtClean="0"/>
              <a:t>應用服務</a:t>
            </a:r>
            <a:r>
              <a:rPr lang="en-US" altLang="zh-TW" sz="1200" dirty="0" smtClean="0"/>
              <a:t/>
            </a:r>
            <a:br>
              <a:rPr lang="en-US" altLang="zh-TW" sz="1200" dirty="0" smtClean="0"/>
            </a:br>
            <a:r>
              <a:rPr lang="zh-TW" altLang="en-US" sz="1200" dirty="0" smtClean="0"/>
              <a:t>資料庫服務</a:t>
            </a:r>
            <a:r>
              <a:rPr lang="en-US" altLang="zh-TW" sz="1200" dirty="0" smtClean="0"/>
              <a:t/>
            </a:r>
            <a:br>
              <a:rPr lang="en-US" altLang="zh-TW" sz="1200" dirty="0" smtClean="0"/>
            </a:br>
            <a:r>
              <a:rPr lang="zh-TW" altLang="en-US" sz="1200" dirty="0" smtClean="0"/>
              <a:t>廣告服務</a:t>
            </a:r>
            <a:r>
              <a:rPr lang="en-US" altLang="zh-TW" sz="1200" dirty="0" smtClean="0"/>
              <a:t/>
            </a:r>
            <a:br>
              <a:rPr lang="en-US" altLang="zh-TW" sz="1200" dirty="0" smtClean="0"/>
            </a:br>
            <a:r>
              <a:rPr lang="zh-TW" altLang="en-US" sz="1200" dirty="0" smtClean="0"/>
              <a:t>郵件服務</a:t>
            </a:r>
            <a:endParaRPr lang="zh-TW" altLang="en-US" sz="1200" dirty="0"/>
          </a:p>
        </p:txBody>
      </p:sp>
      <p:sp>
        <p:nvSpPr>
          <p:cNvPr id="13" name="文字方塊 12"/>
          <p:cNvSpPr txBox="1"/>
          <p:nvPr/>
        </p:nvSpPr>
        <p:spPr>
          <a:xfrm>
            <a:off x="8058545" y="3915248"/>
            <a:ext cx="1128515" cy="1015663"/>
          </a:xfrm>
          <a:prstGeom prst="rect">
            <a:avLst/>
          </a:prstGeom>
          <a:solidFill>
            <a:srgbClr val="FFFF00"/>
          </a:solidFill>
        </p:spPr>
        <p:txBody>
          <a:bodyPr wrap="square" rtlCol="0">
            <a:spAutoFit/>
          </a:bodyPr>
          <a:lstStyle/>
          <a:p>
            <a:r>
              <a:rPr lang="zh-TW" altLang="en-US" sz="1200" dirty="0"/>
              <a:t>公司</a:t>
            </a:r>
            <a:r>
              <a:rPr lang="zh-TW" altLang="en-US" sz="1200" dirty="0" smtClean="0"/>
              <a:t>應用</a:t>
            </a:r>
            <a:r>
              <a:rPr lang="en-US" altLang="zh-TW" sz="1200" dirty="0" smtClean="0"/>
              <a:t/>
            </a:r>
            <a:br>
              <a:rPr lang="en-US" altLang="zh-TW" sz="1200" dirty="0" smtClean="0"/>
            </a:br>
            <a:r>
              <a:rPr lang="zh-TW" altLang="en-US" sz="1200" dirty="0"/>
              <a:t>財務</a:t>
            </a:r>
            <a:r>
              <a:rPr lang="en-US" altLang="zh-TW" sz="1200" dirty="0" smtClean="0"/>
              <a:t/>
            </a:r>
            <a:br>
              <a:rPr lang="en-US" altLang="zh-TW" sz="1200" dirty="0" smtClean="0"/>
            </a:br>
            <a:r>
              <a:rPr lang="zh-TW" altLang="en-US" sz="1200" dirty="0" smtClean="0"/>
              <a:t>生產</a:t>
            </a:r>
            <a:r>
              <a:rPr lang="en-US" altLang="zh-TW" sz="1200" dirty="0" smtClean="0"/>
              <a:t>MR</a:t>
            </a:r>
            <a:r>
              <a:rPr lang="en-US" altLang="zh-TW" sz="1200" dirty="0"/>
              <a:t>P</a:t>
            </a:r>
            <a:r>
              <a:rPr lang="en-US" altLang="zh-TW" sz="1200" dirty="0" smtClean="0"/>
              <a:t/>
            </a:r>
            <a:br>
              <a:rPr lang="en-US" altLang="zh-TW" sz="1200" dirty="0" smtClean="0"/>
            </a:br>
            <a:r>
              <a:rPr lang="zh-TW" altLang="en-US" sz="1200" dirty="0" smtClean="0"/>
              <a:t>企業系</a:t>
            </a:r>
            <a:r>
              <a:rPr lang="zh-TW" altLang="en-US" sz="1200" dirty="0"/>
              <a:t>統</a:t>
            </a:r>
            <a:r>
              <a:rPr lang="en-US" altLang="zh-TW" sz="1200" dirty="0" smtClean="0"/>
              <a:t/>
            </a:r>
            <a:br>
              <a:rPr lang="en-US" altLang="zh-TW" sz="1200" dirty="0" smtClean="0"/>
            </a:br>
            <a:r>
              <a:rPr lang="zh-TW" altLang="en-US" sz="1200" dirty="0" smtClean="0"/>
              <a:t>人資系統</a:t>
            </a:r>
            <a:endParaRPr lang="zh-TW" altLang="en-US" sz="1200" dirty="0"/>
          </a:p>
        </p:txBody>
      </p:sp>
    </p:spTree>
    <p:extLst>
      <p:ext uri="{BB962C8B-B14F-4D97-AF65-F5344CB8AC3E}">
        <p14:creationId xmlns:p14="http://schemas.microsoft.com/office/powerpoint/2010/main" val="454579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Server Software</a:t>
            </a:r>
          </a:p>
        </p:txBody>
      </p:sp>
      <p:sp>
        <p:nvSpPr>
          <p:cNvPr id="3" name="Content Placeholder 2"/>
          <p:cNvSpPr>
            <a:spLocks noGrp="1"/>
          </p:cNvSpPr>
          <p:nvPr>
            <p:ph idx="1"/>
          </p:nvPr>
        </p:nvSpPr>
        <p:spPr/>
        <p:txBody>
          <a:bodyPr/>
          <a:lstStyle/>
          <a:p>
            <a:r>
              <a:rPr lang="en-US" altLang="en-US" dirty="0"/>
              <a:t>Apache</a:t>
            </a:r>
          </a:p>
          <a:p>
            <a:pPr lvl="1"/>
            <a:r>
              <a:rPr lang="en-US" altLang="en-US" dirty="0"/>
              <a:t>Leading web server software </a:t>
            </a:r>
          </a:p>
          <a:p>
            <a:pPr lvl="1"/>
            <a:r>
              <a:rPr lang="en-US" altLang="en-US" dirty="0"/>
              <a:t>Works with UNIX, Linux operating systems</a:t>
            </a:r>
          </a:p>
          <a:p>
            <a:pPr lvl="1"/>
            <a:r>
              <a:rPr lang="en-US" altLang="en-US" dirty="0"/>
              <a:t>Reliable, stable, part of open software community</a:t>
            </a:r>
          </a:p>
          <a:p>
            <a:r>
              <a:rPr lang="en-US" altLang="en-US" dirty="0"/>
              <a:t>Microsoft</a:t>
            </a:r>
            <a:r>
              <a:rPr lang="ja-JP" altLang="en-US" dirty="0"/>
              <a:t>’</a:t>
            </a:r>
            <a:r>
              <a:rPr lang="en-US" altLang="ja-JP" dirty="0"/>
              <a:t>s Internet Information Server (IIS)</a:t>
            </a:r>
          </a:p>
          <a:p>
            <a:pPr lvl="1"/>
            <a:r>
              <a:rPr lang="en-US" altLang="en-US" dirty="0"/>
              <a:t>Second major Web server software</a:t>
            </a:r>
          </a:p>
          <a:p>
            <a:pPr lvl="1"/>
            <a:r>
              <a:rPr lang="en-US" altLang="en-US" dirty="0"/>
              <a:t>Windows-based</a:t>
            </a:r>
          </a:p>
          <a:p>
            <a:pPr lvl="1"/>
            <a:r>
              <a:rPr lang="en-US" altLang="en-US" dirty="0"/>
              <a:t>Integrated, easy-to-use</a:t>
            </a:r>
          </a:p>
        </p:txBody>
      </p:sp>
      <p:sp>
        <p:nvSpPr>
          <p:cNvPr id="5" name="文字方塊 4"/>
          <p:cNvSpPr txBox="1"/>
          <p:nvPr/>
        </p:nvSpPr>
        <p:spPr>
          <a:xfrm>
            <a:off x="4572000" y="902428"/>
            <a:ext cx="1828800" cy="369332"/>
          </a:xfrm>
          <a:prstGeom prst="rect">
            <a:avLst/>
          </a:prstGeom>
          <a:solidFill>
            <a:srgbClr val="FFFF00"/>
          </a:solidFill>
        </p:spPr>
        <p:txBody>
          <a:bodyPr wrap="square" rtlCol="0">
            <a:spAutoFit/>
          </a:bodyPr>
          <a:lstStyle/>
          <a:p>
            <a:r>
              <a:rPr lang="zh-TW" altLang="en-US" dirty="0" smtClean="0"/>
              <a:t>網頁伺服器軟體</a:t>
            </a:r>
            <a:endParaRPr lang="zh-TW" altLang="en-US" dirty="0"/>
          </a:p>
        </p:txBody>
      </p:sp>
      <p:sp>
        <p:nvSpPr>
          <p:cNvPr id="6" name="文字方塊 5"/>
          <p:cNvSpPr txBox="1"/>
          <p:nvPr/>
        </p:nvSpPr>
        <p:spPr>
          <a:xfrm>
            <a:off x="4552950" y="2006429"/>
            <a:ext cx="2609850" cy="369332"/>
          </a:xfrm>
          <a:prstGeom prst="rect">
            <a:avLst/>
          </a:prstGeom>
          <a:solidFill>
            <a:srgbClr val="FFFF00"/>
          </a:solidFill>
        </p:spPr>
        <p:txBody>
          <a:bodyPr wrap="square" rtlCol="0">
            <a:spAutoFit/>
          </a:bodyPr>
          <a:lstStyle/>
          <a:p>
            <a:r>
              <a:rPr lang="zh-TW" altLang="en-US" dirty="0" smtClean="0"/>
              <a:t>網頁伺服器軟體的龍頭</a:t>
            </a:r>
            <a:endParaRPr lang="zh-TW" altLang="en-US" dirty="0"/>
          </a:p>
        </p:txBody>
      </p:sp>
      <p:sp>
        <p:nvSpPr>
          <p:cNvPr id="7" name="文字方塊 6"/>
          <p:cNvSpPr txBox="1"/>
          <p:nvPr/>
        </p:nvSpPr>
        <p:spPr>
          <a:xfrm>
            <a:off x="1981200" y="1630019"/>
            <a:ext cx="1600200" cy="369332"/>
          </a:xfrm>
          <a:prstGeom prst="rect">
            <a:avLst/>
          </a:prstGeom>
          <a:solidFill>
            <a:srgbClr val="FFFF00"/>
          </a:solidFill>
        </p:spPr>
        <p:txBody>
          <a:bodyPr wrap="square" rtlCol="0">
            <a:spAutoFit/>
          </a:bodyPr>
          <a:lstStyle/>
          <a:p>
            <a:r>
              <a:rPr lang="zh-TW" altLang="en-US" dirty="0" smtClean="0"/>
              <a:t>網站管理工具</a:t>
            </a:r>
            <a:endParaRPr lang="zh-TW" altLang="en-US" dirty="0"/>
          </a:p>
        </p:txBody>
      </p:sp>
      <p:sp>
        <p:nvSpPr>
          <p:cNvPr id="8" name="文字方塊 7"/>
          <p:cNvSpPr txBox="1"/>
          <p:nvPr/>
        </p:nvSpPr>
        <p:spPr>
          <a:xfrm>
            <a:off x="6038850" y="2450774"/>
            <a:ext cx="3105150" cy="369332"/>
          </a:xfrm>
          <a:prstGeom prst="rect">
            <a:avLst/>
          </a:prstGeom>
          <a:solidFill>
            <a:srgbClr val="FFFF00"/>
          </a:solidFill>
        </p:spPr>
        <p:txBody>
          <a:bodyPr wrap="square" rtlCol="0">
            <a:spAutoFit/>
          </a:bodyPr>
          <a:lstStyle/>
          <a:p>
            <a:r>
              <a:rPr lang="zh-TW" altLang="en-US" dirty="0" smtClean="0"/>
              <a:t>在</a:t>
            </a:r>
            <a:r>
              <a:rPr lang="en-US" altLang="zh-TW" dirty="0" smtClean="0"/>
              <a:t>UNIX</a:t>
            </a:r>
            <a:r>
              <a:rPr lang="zh-TW" altLang="en-US" dirty="0" smtClean="0"/>
              <a:t>和</a:t>
            </a:r>
            <a:r>
              <a:rPr lang="en-US" altLang="zh-TW" dirty="0" smtClean="0"/>
              <a:t>LINUX</a:t>
            </a:r>
            <a:r>
              <a:rPr lang="zh-TW" altLang="en-US" dirty="0" smtClean="0"/>
              <a:t>系統上運行</a:t>
            </a:r>
            <a:endParaRPr lang="zh-TW" altLang="en-US" dirty="0"/>
          </a:p>
        </p:txBody>
      </p:sp>
      <p:sp>
        <p:nvSpPr>
          <p:cNvPr id="9" name="文字方塊 8"/>
          <p:cNvSpPr txBox="1"/>
          <p:nvPr/>
        </p:nvSpPr>
        <p:spPr>
          <a:xfrm>
            <a:off x="6838950" y="2850656"/>
            <a:ext cx="1600200" cy="369332"/>
          </a:xfrm>
          <a:prstGeom prst="rect">
            <a:avLst/>
          </a:prstGeom>
          <a:solidFill>
            <a:srgbClr val="FFFF00"/>
          </a:solidFill>
        </p:spPr>
        <p:txBody>
          <a:bodyPr wrap="square" rtlCol="0">
            <a:spAutoFit/>
          </a:bodyPr>
          <a:lstStyle/>
          <a:p>
            <a:r>
              <a:rPr lang="zh-TW" altLang="en-US" dirty="0" smtClean="0"/>
              <a:t>可靠又穩定</a:t>
            </a:r>
            <a:endParaRPr lang="zh-TW" altLang="en-US" dirty="0"/>
          </a:p>
        </p:txBody>
      </p:sp>
      <p:sp>
        <p:nvSpPr>
          <p:cNvPr id="10" name="文字方塊 9"/>
          <p:cNvSpPr txBox="1"/>
          <p:nvPr/>
        </p:nvSpPr>
        <p:spPr>
          <a:xfrm>
            <a:off x="7543800" y="3322747"/>
            <a:ext cx="1600200" cy="646331"/>
          </a:xfrm>
          <a:prstGeom prst="rect">
            <a:avLst/>
          </a:prstGeom>
          <a:solidFill>
            <a:srgbClr val="FFFF00"/>
          </a:solidFill>
        </p:spPr>
        <p:txBody>
          <a:bodyPr wrap="square" rtlCol="0">
            <a:spAutoFit/>
          </a:bodyPr>
          <a:lstStyle/>
          <a:p>
            <a:r>
              <a:rPr lang="zh-TW" altLang="en-US" dirty="0" smtClean="0"/>
              <a:t>微軟網際網路資訊伺服器</a:t>
            </a:r>
            <a:endParaRPr lang="zh-TW" altLang="en-US" dirty="0"/>
          </a:p>
        </p:txBody>
      </p:sp>
      <p:sp>
        <p:nvSpPr>
          <p:cNvPr id="11" name="文字方塊 10"/>
          <p:cNvSpPr txBox="1"/>
          <p:nvPr/>
        </p:nvSpPr>
        <p:spPr>
          <a:xfrm>
            <a:off x="5219700" y="3977278"/>
            <a:ext cx="2990850" cy="369332"/>
          </a:xfrm>
          <a:prstGeom prst="rect">
            <a:avLst/>
          </a:prstGeom>
          <a:solidFill>
            <a:srgbClr val="FFFF00"/>
          </a:solidFill>
        </p:spPr>
        <p:txBody>
          <a:bodyPr wrap="square" rtlCol="0">
            <a:spAutoFit/>
          </a:bodyPr>
          <a:lstStyle/>
          <a:p>
            <a:r>
              <a:rPr lang="zh-TW" altLang="en-US" dirty="0" smtClean="0"/>
              <a:t>第二主流的網頁伺服器軟體</a:t>
            </a:r>
            <a:endParaRPr lang="zh-TW" altLang="en-US" dirty="0"/>
          </a:p>
        </p:txBody>
      </p:sp>
      <p:sp>
        <p:nvSpPr>
          <p:cNvPr id="12" name="文字方塊 11"/>
          <p:cNvSpPr txBox="1"/>
          <p:nvPr/>
        </p:nvSpPr>
        <p:spPr>
          <a:xfrm>
            <a:off x="3124200" y="4190848"/>
            <a:ext cx="1143000" cy="369332"/>
          </a:xfrm>
          <a:prstGeom prst="rect">
            <a:avLst/>
          </a:prstGeom>
          <a:solidFill>
            <a:srgbClr val="FFFF00"/>
          </a:solidFill>
        </p:spPr>
        <p:txBody>
          <a:bodyPr wrap="square" rtlCol="0">
            <a:spAutoFit/>
          </a:bodyPr>
          <a:lstStyle/>
          <a:p>
            <a:r>
              <a:rPr lang="zh-TW" altLang="en-US" smtClean="0"/>
              <a:t>視窗基礎</a:t>
            </a:r>
            <a:endParaRPr lang="zh-TW" altLang="en-US" dirty="0"/>
          </a:p>
        </p:txBody>
      </p:sp>
      <p:sp>
        <p:nvSpPr>
          <p:cNvPr id="13" name="文字方塊 12"/>
          <p:cNvSpPr txBox="1"/>
          <p:nvPr/>
        </p:nvSpPr>
        <p:spPr>
          <a:xfrm>
            <a:off x="3962400" y="4648200"/>
            <a:ext cx="1600200" cy="369332"/>
          </a:xfrm>
          <a:prstGeom prst="rect">
            <a:avLst/>
          </a:prstGeom>
          <a:solidFill>
            <a:srgbClr val="FFFF00"/>
          </a:solidFill>
        </p:spPr>
        <p:txBody>
          <a:bodyPr wrap="square" rtlCol="0">
            <a:spAutoFit/>
          </a:bodyPr>
          <a:lstStyle/>
          <a:p>
            <a:r>
              <a:rPr lang="zh-TW" altLang="en-US" dirty="0" smtClean="0"/>
              <a:t>整合易使用</a:t>
            </a:r>
            <a:endParaRPr lang="zh-TW" altLang="en-US" dirty="0"/>
          </a:p>
        </p:txBody>
      </p:sp>
    </p:spTree>
    <p:extLst>
      <p:ext uri="{BB962C8B-B14F-4D97-AF65-F5344CB8AC3E}">
        <p14:creationId xmlns:p14="http://schemas.microsoft.com/office/powerpoint/2010/main" val="40445035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4.4: Basic Functionality Provided by Web Servers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38912391"/>
              </p:ext>
            </p:extLst>
          </p:nvPr>
        </p:nvGraphicFramePr>
        <p:xfrm>
          <a:off x="457200" y="1600200"/>
          <a:ext cx="8229600" cy="3688080"/>
        </p:xfrm>
        <a:graphic>
          <a:graphicData uri="http://schemas.openxmlformats.org/drawingml/2006/table">
            <a:tbl>
              <a:tblPr firstRow="1" bandRow="1">
                <a:tableStyleId>{3B4B98B0-60AC-42C2-AFA5-B58CD77FA1E5}</a:tableStyleId>
              </a:tblPr>
              <a:tblGrid>
                <a:gridCol w="3276600">
                  <a:extLst>
                    <a:ext uri="{9D8B030D-6E8A-4147-A177-3AD203B41FA5}">
                      <a16:colId xmlns:a16="http://schemas.microsoft.com/office/drawing/2014/main" xmlns="" val="20000"/>
                    </a:ext>
                  </a:extLst>
                </a:gridCol>
                <a:gridCol w="4953000">
                  <a:extLst>
                    <a:ext uri="{9D8B030D-6E8A-4147-A177-3AD203B41FA5}">
                      <a16:colId xmlns:a16="http://schemas.microsoft.com/office/drawing/2014/main" xmlns="" val="20001"/>
                    </a:ext>
                  </a:extLst>
                </a:gridCol>
              </a:tblGrid>
              <a:tr h="370840">
                <a:tc>
                  <a:txBody>
                    <a:bodyPr/>
                    <a:lstStyle/>
                    <a:p>
                      <a:r>
                        <a:rPr lang="en-US" sz="1400" dirty="0"/>
                        <a:t>FUNCTIONALITY</a:t>
                      </a:r>
                    </a:p>
                  </a:txBody>
                  <a:tcPr/>
                </a:tc>
                <a:tc>
                  <a:txBody>
                    <a:bodyPr/>
                    <a:lstStyle/>
                    <a:p>
                      <a:r>
                        <a:rPr lang="en-US" sz="1400" dirty="0"/>
                        <a:t>DESCRIPTION</a:t>
                      </a:r>
                    </a:p>
                  </a:txBody>
                  <a:tcPr/>
                </a:tc>
                <a:extLst>
                  <a:ext uri="{0D108BD9-81ED-4DB2-BD59-A6C34878D82A}">
                    <a16:rowId xmlns:a16="http://schemas.microsoft.com/office/drawing/2014/main" xmlns="" val="10000"/>
                  </a:ext>
                </a:extLst>
              </a:tr>
              <a:tr h="370840">
                <a:tc>
                  <a:txBody>
                    <a:bodyPr/>
                    <a:lstStyle/>
                    <a:p>
                      <a:r>
                        <a:rPr lang="en-US" sz="1400" u="none" strike="noStrike" kern="1200" baseline="0" dirty="0"/>
                        <a:t>Processing of HTTP requests</a:t>
                      </a:r>
                      <a:endParaRPr lang="en-US" sz="1400" dirty="0"/>
                    </a:p>
                  </a:txBody>
                  <a:tcPr/>
                </a:tc>
                <a:tc>
                  <a:txBody>
                    <a:bodyPr/>
                    <a:lstStyle/>
                    <a:p>
                      <a:r>
                        <a:rPr lang="en-US" sz="1400" u="none" strike="noStrike" kern="1200" baseline="0" dirty="0"/>
                        <a:t>Receive and respond to client requests for HTML pages</a:t>
                      </a:r>
                      <a:endParaRPr lang="en-US" sz="1400" dirty="0"/>
                    </a:p>
                  </a:txBody>
                  <a:tcPr/>
                </a:tc>
                <a:extLst>
                  <a:ext uri="{0D108BD9-81ED-4DB2-BD59-A6C34878D82A}">
                    <a16:rowId xmlns:a16="http://schemas.microsoft.com/office/drawing/2014/main" xmlns="" val="10001"/>
                  </a:ext>
                </a:extLst>
              </a:tr>
              <a:tr h="370840">
                <a:tc>
                  <a:txBody>
                    <a:bodyPr/>
                    <a:lstStyle/>
                    <a:p>
                      <a:r>
                        <a:rPr lang="en-US" sz="1400" u="none" strike="noStrike" kern="1200" baseline="0" dirty="0"/>
                        <a:t>Security services (Secure</a:t>
                      </a:r>
                    </a:p>
                    <a:p>
                      <a:r>
                        <a:rPr lang="en-US" sz="1400" u="none" strike="noStrike" kern="1200" baseline="0" dirty="0"/>
                        <a:t>Sockets Layer)/ Transport Layer Security</a:t>
                      </a:r>
                      <a:endParaRPr lang="en-US" sz="1400" dirty="0"/>
                    </a:p>
                  </a:txBody>
                  <a:tcPr/>
                </a:tc>
                <a:tc>
                  <a:txBody>
                    <a:bodyPr/>
                    <a:lstStyle/>
                    <a:p>
                      <a:r>
                        <a:rPr lang="en-US" sz="1400" u="none" strike="noStrike" kern="1200" baseline="0" dirty="0"/>
                        <a:t>Verify username and password; process certificates and private/public key information required for credit card processing and other secure information</a:t>
                      </a:r>
                      <a:endParaRPr lang="en-US" sz="1400" dirty="0"/>
                    </a:p>
                  </a:txBody>
                  <a:tcPr/>
                </a:tc>
                <a:extLst>
                  <a:ext uri="{0D108BD9-81ED-4DB2-BD59-A6C34878D82A}">
                    <a16:rowId xmlns:a16="http://schemas.microsoft.com/office/drawing/2014/main" xmlns="" val="10002"/>
                  </a:ext>
                </a:extLst>
              </a:tr>
              <a:tr h="370840">
                <a:tc>
                  <a:txBody>
                    <a:bodyPr/>
                    <a:lstStyle/>
                    <a:p>
                      <a:r>
                        <a:rPr lang="en-US" sz="1400" u="none" strike="noStrike" kern="1200" baseline="0" dirty="0"/>
                        <a:t>File Transfer Protocol</a:t>
                      </a:r>
                      <a:endParaRPr lang="en-US" sz="1400" dirty="0"/>
                    </a:p>
                  </a:txBody>
                  <a:tcPr/>
                </a:tc>
                <a:tc>
                  <a:txBody>
                    <a:bodyPr/>
                    <a:lstStyle/>
                    <a:p>
                      <a:r>
                        <a:rPr lang="en-US" sz="1400" u="none" strike="noStrike" kern="1200" baseline="0" dirty="0"/>
                        <a:t>Permits transfer of very large files from server to server</a:t>
                      </a:r>
                      <a:endParaRPr lang="en-US" sz="1400" dirty="0"/>
                    </a:p>
                  </a:txBody>
                  <a:tcPr/>
                </a:tc>
                <a:extLst>
                  <a:ext uri="{0D108BD9-81ED-4DB2-BD59-A6C34878D82A}">
                    <a16:rowId xmlns:a16="http://schemas.microsoft.com/office/drawing/2014/main" xmlns="" val="10003"/>
                  </a:ext>
                </a:extLst>
              </a:tr>
              <a:tr h="370840">
                <a:tc>
                  <a:txBody>
                    <a:bodyPr/>
                    <a:lstStyle/>
                    <a:p>
                      <a:r>
                        <a:rPr lang="en-US" sz="1400" u="none" strike="noStrike" kern="1200" baseline="0" dirty="0"/>
                        <a:t>Search engine</a:t>
                      </a:r>
                      <a:endParaRPr lang="en-US" sz="1400" dirty="0"/>
                    </a:p>
                  </a:txBody>
                  <a:tcPr/>
                </a:tc>
                <a:tc>
                  <a:txBody>
                    <a:bodyPr/>
                    <a:lstStyle/>
                    <a:p>
                      <a:r>
                        <a:rPr lang="en-US" sz="1400" u="none" strike="noStrike" kern="1200" baseline="0" dirty="0"/>
                        <a:t>Indexing of site content; keyword search capability</a:t>
                      </a:r>
                      <a:endParaRPr lang="en-US" sz="1400" dirty="0"/>
                    </a:p>
                  </a:txBody>
                  <a:tcPr/>
                </a:tc>
                <a:extLst>
                  <a:ext uri="{0D108BD9-81ED-4DB2-BD59-A6C34878D82A}">
                    <a16:rowId xmlns:a16="http://schemas.microsoft.com/office/drawing/2014/main" xmlns="" val="10004"/>
                  </a:ext>
                </a:extLst>
              </a:tr>
              <a:tr h="370840">
                <a:tc>
                  <a:txBody>
                    <a:bodyPr/>
                    <a:lstStyle/>
                    <a:p>
                      <a:r>
                        <a:rPr lang="en-US" sz="1400" u="none" strike="noStrike" kern="1200" baseline="0" dirty="0"/>
                        <a:t>Data capture</a:t>
                      </a:r>
                      <a:endParaRPr lang="en-US" sz="1400" dirty="0"/>
                    </a:p>
                  </a:txBody>
                  <a:tcPr/>
                </a:tc>
                <a:tc>
                  <a:txBody>
                    <a:bodyPr/>
                    <a:lstStyle/>
                    <a:p>
                      <a:r>
                        <a:rPr lang="en-US" sz="1400" u="none" strike="noStrike" kern="1200" baseline="0" dirty="0"/>
                        <a:t>Log file of all visits, time, duration, and referral source</a:t>
                      </a:r>
                      <a:endParaRPr lang="en-US" sz="1400" dirty="0"/>
                    </a:p>
                  </a:txBody>
                  <a:tcPr/>
                </a:tc>
                <a:extLst>
                  <a:ext uri="{0D108BD9-81ED-4DB2-BD59-A6C34878D82A}">
                    <a16:rowId xmlns:a16="http://schemas.microsoft.com/office/drawing/2014/main" xmlns="" val="10005"/>
                  </a:ext>
                </a:extLst>
              </a:tr>
              <a:tr h="370840">
                <a:tc>
                  <a:txBody>
                    <a:bodyPr/>
                    <a:lstStyle/>
                    <a:p>
                      <a:r>
                        <a:rPr lang="en-US" sz="1400" u="none" strike="noStrike" kern="1200" baseline="0" dirty="0"/>
                        <a:t>E-mail</a:t>
                      </a:r>
                      <a:endParaRPr lang="en-US" sz="1400" dirty="0"/>
                    </a:p>
                  </a:txBody>
                  <a:tcPr/>
                </a:tc>
                <a:tc>
                  <a:txBody>
                    <a:bodyPr/>
                    <a:lstStyle/>
                    <a:p>
                      <a:r>
                        <a:rPr lang="en-US" sz="1400" u="none" strike="noStrike" kern="1200" baseline="0" dirty="0"/>
                        <a:t>Ability to send, receive, and store e-mail messages</a:t>
                      </a:r>
                      <a:endParaRPr lang="en-US" sz="1400" dirty="0"/>
                    </a:p>
                  </a:txBody>
                  <a:tcPr/>
                </a:tc>
                <a:extLst>
                  <a:ext uri="{0D108BD9-81ED-4DB2-BD59-A6C34878D82A}">
                    <a16:rowId xmlns:a16="http://schemas.microsoft.com/office/drawing/2014/main" xmlns="" val="10006"/>
                  </a:ext>
                </a:extLst>
              </a:tr>
              <a:tr h="370840">
                <a:tc>
                  <a:txBody>
                    <a:bodyPr/>
                    <a:lstStyle/>
                    <a:p>
                      <a:r>
                        <a:rPr lang="en-US" sz="1400" u="none" strike="noStrike" kern="1200" baseline="0" dirty="0"/>
                        <a:t>Site management tools</a:t>
                      </a:r>
                      <a:endParaRPr lang="en-US" sz="1400" dirty="0"/>
                    </a:p>
                  </a:txBody>
                  <a:tcPr/>
                </a:tc>
                <a:tc>
                  <a:txBody>
                    <a:bodyPr/>
                    <a:lstStyle/>
                    <a:p>
                      <a:r>
                        <a:rPr lang="en-US" sz="1400" u="none" strike="noStrike" kern="1200" baseline="0" dirty="0"/>
                        <a:t>Calculate and display key site statistics, such as unique visitors, page requests, and origin of requests; check links on pages</a:t>
                      </a:r>
                      <a:endParaRPr lang="en-US" sz="1400" dirty="0"/>
                    </a:p>
                  </a:txBody>
                  <a:tcPr/>
                </a:tc>
                <a:extLst>
                  <a:ext uri="{0D108BD9-81ED-4DB2-BD59-A6C34878D82A}">
                    <a16:rowId xmlns:a16="http://schemas.microsoft.com/office/drawing/2014/main" xmlns="" val="10007"/>
                  </a:ext>
                </a:extLst>
              </a:tr>
            </a:tbl>
          </a:graphicData>
        </a:graphic>
      </p:graphicFrame>
      <p:sp>
        <p:nvSpPr>
          <p:cNvPr id="5" name="文字方塊 4"/>
          <p:cNvSpPr txBox="1"/>
          <p:nvPr/>
        </p:nvSpPr>
        <p:spPr>
          <a:xfrm>
            <a:off x="2971800" y="902428"/>
            <a:ext cx="2971800" cy="369332"/>
          </a:xfrm>
          <a:prstGeom prst="rect">
            <a:avLst/>
          </a:prstGeom>
          <a:solidFill>
            <a:srgbClr val="FFFF00"/>
          </a:solidFill>
        </p:spPr>
        <p:txBody>
          <a:bodyPr wrap="square" rtlCol="0">
            <a:spAutoFit/>
          </a:bodyPr>
          <a:lstStyle/>
          <a:p>
            <a:r>
              <a:rPr lang="zh-TW" altLang="en-US" dirty="0" smtClean="0"/>
              <a:t>網頁伺服器提供的基本功能</a:t>
            </a:r>
            <a:endParaRPr lang="zh-TW" altLang="en-US" dirty="0"/>
          </a:p>
        </p:txBody>
      </p:sp>
      <p:sp>
        <p:nvSpPr>
          <p:cNvPr id="6" name="文字方塊 5"/>
          <p:cNvSpPr txBox="1"/>
          <p:nvPr/>
        </p:nvSpPr>
        <p:spPr>
          <a:xfrm>
            <a:off x="2171700" y="1600200"/>
            <a:ext cx="647700" cy="369332"/>
          </a:xfrm>
          <a:prstGeom prst="rect">
            <a:avLst/>
          </a:prstGeom>
          <a:solidFill>
            <a:srgbClr val="FFFF00"/>
          </a:solidFill>
        </p:spPr>
        <p:txBody>
          <a:bodyPr wrap="square" rtlCol="0">
            <a:spAutoFit/>
          </a:bodyPr>
          <a:lstStyle/>
          <a:p>
            <a:r>
              <a:rPr lang="zh-TW" altLang="en-US" dirty="0" smtClean="0"/>
              <a:t>功能</a:t>
            </a:r>
            <a:endParaRPr lang="zh-TW" altLang="en-US" dirty="0"/>
          </a:p>
        </p:txBody>
      </p:sp>
      <p:sp>
        <p:nvSpPr>
          <p:cNvPr id="7" name="文字方塊 6"/>
          <p:cNvSpPr txBox="1"/>
          <p:nvPr/>
        </p:nvSpPr>
        <p:spPr>
          <a:xfrm>
            <a:off x="5143500" y="1559308"/>
            <a:ext cx="647700" cy="369332"/>
          </a:xfrm>
          <a:prstGeom prst="rect">
            <a:avLst/>
          </a:prstGeom>
          <a:solidFill>
            <a:srgbClr val="FFFF00"/>
          </a:solidFill>
        </p:spPr>
        <p:txBody>
          <a:bodyPr wrap="square" rtlCol="0">
            <a:spAutoFit/>
          </a:bodyPr>
          <a:lstStyle/>
          <a:p>
            <a:r>
              <a:rPr lang="zh-TW" altLang="en-US" dirty="0" smtClean="0"/>
              <a:t>敘述</a:t>
            </a:r>
            <a:endParaRPr lang="zh-TW" altLang="en-US" dirty="0"/>
          </a:p>
        </p:txBody>
      </p:sp>
      <p:sp>
        <p:nvSpPr>
          <p:cNvPr id="9" name="文字方塊 8"/>
          <p:cNvSpPr txBox="1"/>
          <p:nvPr/>
        </p:nvSpPr>
        <p:spPr>
          <a:xfrm>
            <a:off x="3810000" y="2175046"/>
            <a:ext cx="2286000" cy="261610"/>
          </a:xfrm>
          <a:prstGeom prst="rect">
            <a:avLst/>
          </a:prstGeom>
          <a:noFill/>
        </p:spPr>
        <p:txBody>
          <a:bodyPr wrap="square" rtlCol="0">
            <a:spAutoFit/>
          </a:bodyPr>
          <a:lstStyle/>
          <a:p>
            <a:r>
              <a:rPr lang="zh-TW" altLang="en-US" sz="1100" dirty="0" smtClean="0">
                <a:solidFill>
                  <a:srgbClr val="FF0000"/>
                </a:solidFill>
              </a:rPr>
              <a:t>為</a:t>
            </a:r>
            <a:r>
              <a:rPr lang="en-US" altLang="zh-TW" sz="1100" dirty="0" smtClean="0">
                <a:solidFill>
                  <a:srgbClr val="FF0000"/>
                </a:solidFill>
              </a:rPr>
              <a:t>HTML</a:t>
            </a:r>
            <a:r>
              <a:rPr lang="zh-TW" altLang="en-US" sz="1100" dirty="0" smtClean="0">
                <a:solidFill>
                  <a:srgbClr val="FF0000"/>
                </a:solidFill>
              </a:rPr>
              <a:t>頁面接收與回應給用戶端</a:t>
            </a:r>
            <a:endParaRPr lang="zh-TW" altLang="en-US" sz="1100" dirty="0">
              <a:solidFill>
                <a:srgbClr val="FF0000"/>
              </a:solidFill>
            </a:endParaRPr>
          </a:p>
        </p:txBody>
      </p:sp>
      <p:sp>
        <p:nvSpPr>
          <p:cNvPr id="10" name="文字方塊 9"/>
          <p:cNvSpPr txBox="1"/>
          <p:nvPr/>
        </p:nvSpPr>
        <p:spPr>
          <a:xfrm>
            <a:off x="514350" y="2175046"/>
            <a:ext cx="1314450" cy="261610"/>
          </a:xfrm>
          <a:prstGeom prst="rect">
            <a:avLst/>
          </a:prstGeom>
          <a:noFill/>
        </p:spPr>
        <p:txBody>
          <a:bodyPr wrap="square" rtlCol="0">
            <a:spAutoFit/>
          </a:bodyPr>
          <a:lstStyle/>
          <a:p>
            <a:r>
              <a:rPr lang="en-US" altLang="zh-TW" sz="1100" dirty="0" smtClean="0">
                <a:solidFill>
                  <a:srgbClr val="FF0000"/>
                </a:solidFill>
              </a:rPr>
              <a:t>HTTP</a:t>
            </a:r>
            <a:r>
              <a:rPr lang="zh-TW" altLang="en-US" sz="1100" dirty="0" smtClean="0">
                <a:solidFill>
                  <a:srgbClr val="FF0000"/>
                </a:solidFill>
              </a:rPr>
              <a:t>請求的處理</a:t>
            </a:r>
            <a:endParaRPr lang="zh-TW" altLang="en-US" sz="1100" dirty="0">
              <a:solidFill>
                <a:srgbClr val="FF0000"/>
              </a:solidFill>
            </a:endParaRPr>
          </a:p>
        </p:txBody>
      </p:sp>
      <p:sp>
        <p:nvSpPr>
          <p:cNvPr id="11" name="文字方塊 10"/>
          <p:cNvSpPr txBox="1"/>
          <p:nvPr/>
        </p:nvSpPr>
        <p:spPr>
          <a:xfrm>
            <a:off x="438150" y="4800600"/>
            <a:ext cx="1085850" cy="261610"/>
          </a:xfrm>
          <a:prstGeom prst="rect">
            <a:avLst/>
          </a:prstGeom>
          <a:noFill/>
        </p:spPr>
        <p:txBody>
          <a:bodyPr wrap="square" rtlCol="0">
            <a:spAutoFit/>
          </a:bodyPr>
          <a:lstStyle/>
          <a:p>
            <a:r>
              <a:rPr lang="zh-TW" altLang="en-US" sz="1100" dirty="0" smtClean="0">
                <a:solidFill>
                  <a:srgbClr val="FF0000"/>
                </a:solidFill>
              </a:rPr>
              <a:t>網站管理工具</a:t>
            </a:r>
            <a:endParaRPr lang="zh-TW" altLang="en-US" sz="1100" dirty="0">
              <a:solidFill>
                <a:srgbClr val="FF0000"/>
              </a:solidFill>
            </a:endParaRPr>
          </a:p>
        </p:txBody>
      </p:sp>
      <p:sp>
        <p:nvSpPr>
          <p:cNvPr id="12" name="文字方塊 11"/>
          <p:cNvSpPr txBox="1"/>
          <p:nvPr/>
        </p:nvSpPr>
        <p:spPr>
          <a:xfrm>
            <a:off x="4581524" y="5026670"/>
            <a:ext cx="4105275" cy="430887"/>
          </a:xfrm>
          <a:prstGeom prst="rect">
            <a:avLst/>
          </a:prstGeom>
          <a:noFill/>
        </p:spPr>
        <p:txBody>
          <a:bodyPr wrap="square" rtlCol="0">
            <a:spAutoFit/>
          </a:bodyPr>
          <a:lstStyle/>
          <a:p>
            <a:r>
              <a:rPr lang="zh-TW" altLang="en-US" sz="1100" dirty="0" smtClean="0">
                <a:solidFill>
                  <a:srgbClr val="FF0000"/>
                </a:solidFill>
              </a:rPr>
              <a:t>計算和顯示關鍵網站的統計</a:t>
            </a:r>
            <a:r>
              <a:rPr lang="en-US" altLang="zh-TW" sz="1100" dirty="0" smtClean="0">
                <a:solidFill>
                  <a:srgbClr val="FF0000"/>
                </a:solidFill>
              </a:rPr>
              <a:t>,</a:t>
            </a:r>
            <a:r>
              <a:rPr lang="zh-TW" altLang="en-US" sz="1100" dirty="0" smtClean="0">
                <a:solidFill>
                  <a:srgbClr val="FF0000"/>
                </a:solidFill>
              </a:rPr>
              <a:t>例如獨特的訪客</a:t>
            </a:r>
            <a:r>
              <a:rPr lang="en-US" altLang="zh-TW" sz="1100" dirty="0" smtClean="0">
                <a:solidFill>
                  <a:srgbClr val="FF0000"/>
                </a:solidFill>
              </a:rPr>
              <a:t>,</a:t>
            </a:r>
            <a:r>
              <a:rPr lang="zh-TW" altLang="en-US" sz="1100" dirty="0" smtClean="0">
                <a:solidFill>
                  <a:srgbClr val="FF0000"/>
                </a:solidFill>
              </a:rPr>
              <a:t>頁面請求和請求的來源</a:t>
            </a:r>
            <a:r>
              <a:rPr lang="en-US" altLang="zh-TW" sz="1100" dirty="0" smtClean="0">
                <a:solidFill>
                  <a:srgbClr val="FF0000"/>
                </a:solidFill>
              </a:rPr>
              <a:t>;</a:t>
            </a:r>
            <a:r>
              <a:rPr lang="zh-TW" altLang="en-US" sz="1100" dirty="0" smtClean="0">
                <a:solidFill>
                  <a:srgbClr val="FF0000"/>
                </a:solidFill>
              </a:rPr>
              <a:t>在頁面上檢查連結</a:t>
            </a:r>
            <a:endParaRPr lang="zh-TW" altLang="en-US" sz="1100" dirty="0">
              <a:solidFill>
                <a:srgbClr val="FF0000"/>
              </a:solidFill>
            </a:endParaRPr>
          </a:p>
        </p:txBody>
      </p:sp>
      <p:sp>
        <p:nvSpPr>
          <p:cNvPr id="13" name="文字方塊 12"/>
          <p:cNvSpPr txBox="1"/>
          <p:nvPr/>
        </p:nvSpPr>
        <p:spPr>
          <a:xfrm>
            <a:off x="438150" y="4369713"/>
            <a:ext cx="781050" cy="261610"/>
          </a:xfrm>
          <a:prstGeom prst="rect">
            <a:avLst/>
          </a:prstGeom>
          <a:noFill/>
        </p:spPr>
        <p:txBody>
          <a:bodyPr wrap="square" rtlCol="0">
            <a:spAutoFit/>
          </a:bodyPr>
          <a:lstStyle/>
          <a:p>
            <a:r>
              <a:rPr lang="zh-TW" altLang="en-US" sz="1100" dirty="0" smtClean="0">
                <a:solidFill>
                  <a:srgbClr val="FF0000"/>
                </a:solidFill>
              </a:rPr>
              <a:t>電子郵件</a:t>
            </a:r>
            <a:endParaRPr lang="zh-TW" altLang="en-US" sz="1100" dirty="0">
              <a:solidFill>
                <a:srgbClr val="FF0000"/>
              </a:solidFill>
            </a:endParaRPr>
          </a:p>
        </p:txBody>
      </p:sp>
      <p:sp>
        <p:nvSpPr>
          <p:cNvPr id="14" name="文字方塊 13"/>
          <p:cNvSpPr txBox="1"/>
          <p:nvPr/>
        </p:nvSpPr>
        <p:spPr>
          <a:xfrm>
            <a:off x="457200" y="4023465"/>
            <a:ext cx="762000" cy="261610"/>
          </a:xfrm>
          <a:prstGeom prst="rect">
            <a:avLst/>
          </a:prstGeom>
          <a:noFill/>
        </p:spPr>
        <p:txBody>
          <a:bodyPr wrap="square" rtlCol="0">
            <a:spAutoFit/>
          </a:bodyPr>
          <a:lstStyle/>
          <a:p>
            <a:r>
              <a:rPr lang="zh-TW" altLang="en-US" sz="1100" smtClean="0">
                <a:solidFill>
                  <a:srgbClr val="FF0000"/>
                </a:solidFill>
              </a:rPr>
              <a:t>資料捕捉</a:t>
            </a:r>
            <a:endParaRPr lang="zh-TW" altLang="en-US" sz="1100" dirty="0">
              <a:solidFill>
                <a:srgbClr val="FF0000"/>
              </a:solidFill>
            </a:endParaRPr>
          </a:p>
        </p:txBody>
      </p:sp>
      <p:sp>
        <p:nvSpPr>
          <p:cNvPr id="15" name="文字方塊 14"/>
          <p:cNvSpPr txBox="1"/>
          <p:nvPr/>
        </p:nvSpPr>
        <p:spPr>
          <a:xfrm>
            <a:off x="438150" y="3610604"/>
            <a:ext cx="781050" cy="261610"/>
          </a:xfrm>
          <a:prstGeom prst="rect">
            <a:avLst/>
          </a:prstGeom>
          <a:noFill/>
        </p:spPr>
        <p:txBody>
          <a:bodyPr wrap="square" rtlCol="0">
            <a:spAutoFit/>
          </a:bodyPr>
          <a:lstStyle/>
          <a:p>
            <a:r>
              <a:rPr lang="zh-TW" altLang="en-US" sz="1100" smtClean="0">
                <a:solidFill>
                  <a:srgbClr val="FF0000"/>
                </a:solidFill>
              </a:rPr>
              <a:t>搜尋引擎</a:t>
            </a:r>
            <a:endParaRPr lang="zh-TW" altLang="en-US" sz="1100" dirty="0">
              <a:solidFill>
                <a:srgbClr val="FF0000"/>
              </a:solidFill>
            </a:endParaRPr>
          </a:p>
        </p:txBody>
      </p:sp>
      <p:sp>
        <p:nvSpPr>
          <p:cNvPr id="16" name="文字方塊 15"/>
          <p:cNvSpPr txBox="1"/>
          <p:nvPr/>
        </p:nvSpPr>
        <p:spPr>
          <a:xfrm>
            <a:off x="447675" y="3252363"/>
            <a:ext cx="1085850" cy="261610"/>
          </a:xfrm>
          <a:prstGeom prst="rect">
            <a:avLst/>
          </a:prstGeom>
          <a:noFill/>
        </p:spPr>
        <p:txBody>
          <a:bodyPr wrap="square" rtlCol="0">
            <a:spAutoFit/>
          </a:bodyPr>
          <a:lstStyle/>
          <a:p>
            <a:r>
              <a:rPr lang="zh-TW" altLang="en-US" sz="1100" dirty="0" smtClean="0">
                <a:solidFill>
                  <a:srgbClr val="FF0000"/>
                </a:solidFill>
              </a:rPr>
              <a:t>檔案傳輸協定</a:t>
            </a:r>
            <a:endParaRPr lang="zh-TW" altLang="en-US" sz="1100" dirty="0">
              <a:solidFill>
                <a:srgbClr val="FF0000"/>
              </a:solidFill>
            </a:endParaRPr>
          </a:p>
        </p:txBody>
      </p:sp>
      <p:sp>
        <p:nvSpPr>
          <p:cNvPr id="17" name="文字方塊 16"/>
          <p:cNvSpPr txBox="1"/>
          <p:nvPr/>
        </p:nvSpPr>
        <p:spPr>
          <a:xfrm>
            <a:off x="1152524" y="2818359"/>
            <a:ext cx="1590675" cy="261610"/>
          </a:xfrm>
          <a:prstGeom prst="rect">
            <a:avLst/>
          </a:prstGeom>
          <a:noFill/>
        </p:spPr>
        <p:txBody>
          <a:bodyPr wrap="square" rtlCol="0">
            <a:spAutoFit/>
          </a:bodyPr>
          <a:lstStyle/>
          <a:p>
            <a:r>
              <a:rPr lang="zh-TW" altLang="en-US" sz="1100" smtClean="0">
                <a:solidFill>
                  <a:srgbClr val="FF0000"/>
                </a:solidFill>
              </a:rPr>
              <a:t>安全服務</a:t>
            </a:r>
            <a:r>
              <a:rPr lang="en-US" altLang="zh-TW" sz="1100" dirty="0" smtClean="0">
                <a:solidFill>
                  <a:srgbClr val="FF0000"/>
                </a:solidFill>
              </a:rPr>
              <a:t>/</a:t>
            </a:r>
            <a:r>
              <a:rPr lang="zh-TW" altLang="en-US" sz="1100" dirty="0" smtClean="0">
                <a:solidFill>
                  <a:srgbClr val="FF0000"/>
                </a:solidFill>
              </a:rPr>
              <a:t>傳輸層安全</a:t>
            </a:r>
            <a:endParaRPr lang="zh-TW" altLang="en-US" sz="1100" dirty="0">
              <a:solidFill>
                <a:srgbClr val="FF0000"/>
              </a:solidFill>
            </a:endParaRPr>
          </a:p>
        </p:txBody>
      </p:sp>
      <p:sp>
        <p:nvSpPr>
          <p:cNvPr id="18" name="文字方塊 17"/>
          <p:cNvSpPr txBox="1"/>
          <p:nvPr/>
        </p:nvSpPr>
        <p:spPr>
          <a:xfrm>
            <a:off x="3733800" y="4369713"/>
            <a:ext cx="2209800" cy="261610"/>
          </a:xfrm>
          <a:prstGeom prst="rect">
            <a:avLst/>
          </a:prstGeom>
          <a:noFill/>
        </p:spPr>
        <p:txBody>
          <a:bodyPr wrap="square" rtlCol="0">
            <a:spAutoFit/>
          </a:bodyPr>
          <a:lstStyle/>
          <a:p>
            <a:r>
              <a:rPr lang="zh-TW" altLang="en-US" sz="1100" smtClean="0">
                <a:solidFill>
                  <a:srgbClr val="FF0000"/>
                </a:solidFill>
              </a:rPr>
              <a:t>可以寄送接收儲存電子郵件訊息</a:t>
            </a:r>
            <a:endParaRPr lang="zh-TW" altLang="en-US" sz="1100" dirty="0">
              <a:solidFill>
                <a:srgbClr val="FF0000"/>
              </a:solidFill>
            </a:endParaRPr>
          </a:p>
        </p:txBody>
      </p:sp>
      <p:sp>
        <p:nvSpPr>
          <p:cNvPr id="19" name="文字方塊 18"/>
          <p:cNvSpPr txBox="1"/>
          <p:nvPr/>
        </p:nvSpPr>
        <p:spPr>
          <a:xfrm>
            <a:off x="3733800" y="4023465"/>
            <a:ext cx="3200400" cy="261610"/>
          </a:xfrm>
          <a:prstGeom prst="rect">
            <a:avLst/>
          </a:prstGeom>
          <a:noFill/>
        </p:spPr>
        <p:txBody>
          <a:bodyPr wrap="square" rtlCol="0">
            <a:spAutoFit/>
          </a:bodyPr>
          <a:lstStyle/>
          <a:p>
            <a:r>
              <a:rPr lang="zh-TW" altLang="en-US" sz="1100" dirty="0" smtClean="0">
                <a:solidFill>
                  <a:srgbClr val="FF0000"/>
                </a:solidFill>
              </a:rPr>
              <a:t>所有拜訪</a:t>
            </a:r>
            <a:r>
              <a:rPr lang="en-US" altLang="zh-TW" sz="1100" dirty="0" smtClean="0">
                <a:solidFill>
                  <a:srgbClr val="FF0000"/>
                </a:solidFill>
              </a:rPr>
              <a:t>,</a:t>
            </a:r>
            <a:r>
              <a:rPr lang="zh-TW" altLang="en-US" sz="1100" dirty="0" smtClean="0">
                <a:solidFill>
                  <a:srgbClr val="FF0000"/>
                </a:solidFill>
              </a:rPr>
              <a:t>時間</a:t>
            </a:r>
            <a:r>
              <a:rPr lang="en-US" altLang="zh-TW" sz="1100" dirty="0" smtClean="0">
                <a:solidFill>
                  <a:srgbClr val="FF0000"/>
                </a:solidFill>
              </a:rPr>
              <a:t>,</a:t>
            </a:r>
            <a:r>
              <a:rPr lang="zh-TW" altLang="en-US" sz="1100" dirty="0" smtClean="0">
                <a:solidFill>
                  <a:srgbClr val="FF0000"/>
                </a:solidFill>
              </a:rPr>
              <a:t>期間和參照來源的日誌檔案</a:t>
            </a:r>
            <a:endParaRPr lang="zh-TW" altLang="en-US" sz="1100" dirty="0">
              <a:solidFill>
                <a:srgbClr val="FF0000"/>
              </a:solidFill>
            </a:endParaRPr>
          </a:p>
        </p:txBody>
      </p:sp>
      <p:sp>
        <p:nvSpPr>
          <p:cNvPr id="20" name="文字方塊 19"/>
          <p:cNvSpPr txBox="1"/>
          <p:nvPr/>
        </p:nvSpPr>
        <p:spPr>
          <a:xfrm>
            <a:off x="3733800" y="3618081"/>
            <a:ext cx="2438400" cy="261610"/>
          </a:xfrm>
          <a:prstGeom prst="rect">
            <a:avLst/>
          </a:prstGeom>
          <a:noFill/>
        </p:spPr>
        <p:txBody>
          <a:bodyPr wrap="square" rtlCol="0">
            <a:spAutoFit/>
          </a:bodyPr>
          <a:lstStyle/>
          <a:p>
            <a:r>
              <a:rPr lang="zh-TW" altLang="en-US" sz="1100" dirty="0" smtClean="0">
                <a:solidFill>
                  <a:srgbClr val="FF0000"/>
                </a:solidFill>
              </a:rPr>
              <a:t>網站內容的索引</a:t>
            </a:r>
            <a:r>
              <a:rPr lang="en-US" altLang="zh-TW" sz="1100" dirty="0" smtClean="0">
                <a:solidFill>
                  <a:srgbClr val="FF0000"/>
                </a:solidFill>
              </a:rPr>
              <a:t>;</a:t>
            </a:r>
            <a:r>
              <a:rPr lang="zh-TW" altLang="en-US" sz="1100" dirty="0" smtClean="0">
                <a:solidFill>
                  <a:srgbClr val="FF0000"/>
                </a:solidFill>
              </a:rPr>
              <a:t>搜尋關鍵字的能力</a:t>
            </a:r>
            <a:endParaRPr lang="zh-TW" altLang="en-US" sz="1100" dirty="0">
              <a:solidFill>
                <a:srgbClr val="FF0000"/>
              </a:solidFill>
            </a:endParaRPr>
          </a:p>
        </p:txBody>
      </p:sp>
      <p:sp>
        <p:nvSpPr>
          <p:cNvPr id="21" name="文字方塊 20"/>
          <p:cNvSpPr txBox="1"/>
          <p:nvPr/>
        </p:nvSpPr>
        <p:spPr>
          <a:xfrm>
            <a:off x="3705224" y="3246775"/>
            <a:ext cx="3990975" cy="261610"/>
          </a:xfrm>
          <a:prstGeom prst="rect">
            <a:avLst/>
          </a:prstGeom>
          <a:noFill/>
        </p:spPr>
        <p:txBody>
          <a:bodyPr wrap="square" rtlCol="0">
            <a:spAutoFit/>
          </a:bodyPr>
          <a:lstStyle/>
          <a:p>
            <a:r>
              <a:rPr lang="zh-TW" altLang="en-US" sz="1100" smtClean="0">
                <a:solidFill>
                  <a:srgbClr val="FF0000"/>
                </a:solidFill>
              </a:rPr>
              <a:t>允許伺服器間大量檔案的傳輸</a:t>
            </a:r>
            <a:endParaRPr lang="zh-TW" altLang="en-US" sz="1100" dirty="0">
              <a:solidFill>
                <a:srgbClr val="FF0000"/>
              </a:solidFill>
            </a:endParaRPr>
          </a:p>
        </p:txBody>
      </p:sp>
      <p:sp>
        <p:nvSpPr>
          <p:cNvPr id="22" name="文字方塊 21"/>
          <p:cNvSpPr txBox="1"/>
          <p:nvPr/>
        </p:nvSpPr>
        <p:spPr>
          <a:xfrm>
            <a:off x="3705224" y="2949164"/>
            <a:ext cx="5438776" cy="261610"/>
          </a:xfrm>
          <a:prstGeom prst="rect">
            <a:avLst/>
          </a:prstGeom>
          <a:noFill/>
        </p:spPr>
        <p:txBody>
          <a:bodyPr wrap="square" rtlCol="0">
            <a:spAutoFit/>
          </a:bodyPr>
          <a:lstStyle/>
          <a:p>
            <a:r>
              <a:rPr lang="zh-TW" altLang="en-US" sz="1100" dirty="0" smtClean="0">
                <a:solidFill>
                  <a:srgbClr val="FF0000"/>
                </a:solidFill>
              </a:rPr>
              <a:t>驗證使用者名稱和密碼</a:t>
            </a:r>
            <a:r>
              <a:rPr lang="en-US" altLang="zh-TW" sz="1100" dirty="0" smtClean="0">
                <a:solidFill>
                  <a:srgbClr val="FF0000"/>
                </a:solidFill>
              </a:rPr>
              <a:t>;</a:t>
            </a:r>
            <a:r>
              <a:rPr lang="zh-TW" altLang="en-US" sz="1100" dirty="0" smtClean="0">
                <a:solidFill>
                  <a:srgbClr val="FF0000"/>
                </a:solidFill>
              </a:rPr>
              <a:t>處理信用卡所需的公私鑰資訊認證和其他安全資訊</a:t>
            </a:r>
            <a:endParaRPr lang="zh-TW" altLang="en-US" sz="1100" dirty="0">
              <a:solidFill>
                <a:srgbClr val="FF0000"/>
              </a:solidFill>
            </a:endParaRPr>
          </a:p>
        </p:txBody>
      </p:sp>
    </p:spTree>
    <p:extLst>
      <p:ext uri="{BB962C8B-B14F-4D97-AF65-F5344CB8AC3E}">
        <p14:creationId xmlns:p14="http://schemas.microsoft.com/office/powerpoint/2010/main" val="19634591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earning Objectives"/>
          <p:cNvSpPr>
            <a:spLocks noGrp="1"/>
          </p:cNvSpPr>
          <p:nvPr>
            <p:ph type="title"/>
          </p:nvPr>
        </p:nvSpPr>
        <p:spPr/>
        <p:txBody>
          <a:bodyPr/>
          <a:lstStyle/>
          <a:p>
            <a:r>
              <a:rPr lang="en-US" b="1" dirty="0"/>
              <a:t>Learning Objectives</a:t>
            </a:r>
          </a:p>
        </p:txBody>
      </p:sp>
      <p:sp>
        <p:nvSpPr>
          <p:cNvPr id="3" name="Learning Objective List"/>
          <p:cNvSpPr>
            <a:spLocks noGrp="1"/>
          </p:cNvSpPr>
          <p:nvPr>
            <p:ph idx="1"/>
          </p:nvPr>
        </p:nvSpPr>
        <p:spPr/>
        <p:txBody>
          <a:bodyPr/>
          <a:lstStyle/>
          <a:p>
            <a:r>
              <a:rPr lang="en-US" b="1" dirty="0">
                <a:solidFill>
                  <a:srgbClr val="007FA3"/>
                </a:solidFill>
              </a:rPr>
              <a:t>4.1</a:t>
            </a:r>
            <a:r>
              <a:rPr lang="en-US" dirty="0"/>
              <a:t> Understand the questions you must ask and answer, and the steps you should take, in developing an e-commerce presence.</a:t>
            </a:r>
          </a:p>
          <a:p>
            <a:r>
              <a:rPr lang="en-US" b="1" dirty="0">
                <a:solidFill>
                  <a:srgbClr val="007FA3"/>
                </a:solidFill>
              </a:rPr>
              <a:t>4.2</a:t>
            </a:r>
            <a:r>
              <a:rPr lang="en-US" b="1" dirty="0">
                <a:solidFill>
                  <a:schemeClr val="accent1"/>
                </a:solidFill>
              </a:rPr>
              <a:t> </a:t>
            </a:r>
            <a:r>
              <a:rPr lang="en-US" dirty="0"/>
              <a:t>Explain the process that should be followed in building an e-commerce presence.</a:t>
            </a:r>
          </a:p>
          <a:p>
            <a:r>
              <a:rPr lang="en-US" b="1" dirty="0">
                <a:solidFill>
                  <a:srgbClr val="007FA3"/>
                </a:solidFill>
              </a:rPr>
              <a:t>4.3</a:t>
            </a:r>
            <a:r>
              <a:rPr lang="en-US" dirty="0"/>
              <a:t> Identify and understand the major considerations involved in choosing web server and e-commerce merchant server software.</a:t>
            </a:r>
          </a:p>
          <a:p>
            <a:r>
              <a:rPr lang="en-US" b="1" dirty="0">
                <a:solidFill>
                  <a:srgbClr val="007FA3"/>
                </a:solidFill>
              </a:rPr>
              <a:t>4.4</a:t>
            </a:r>
            <a:r>
              <a:rPr lang="en-US" b="1" dirty="0">
                <a:solidFill>
                  <a:schemeClr val="accent1"/>
                </a:solidFill>
              </a:rPr>
              <a:t> </a:t>
            </a:r>
            <a:r>
              <a:rPr lang="en-US" dirty="0"/>
              <a:t>Understand the issues involved in choosing the most appropriate hardware for an e-commerce site.</a:t>
            </a:r>
          </a:p>
          <a:p>
            <a:pPr>
              <a:buClr>
                <a:schemeClr val="bg1"/>
              </a:buClr>
            </a:pPr>
            <a:r>
              <a:rPr lang="en-US" b="1" dirty="0">
                <a:solidFill>
                  <a:srgbClr val="007FA3"/>
                </a:solidFill>
              </a:rPr>
              <a:t>4.5</a:t>
            </a:r>
            <a:r>
              <a:rPr lang="en-US" b="1" dirty="0">
                <a:solidFill>
                  <a:schemeClr val="accent1"/>
                </a:solidFill>
              </a:rPr>
              <a:t> </a:t>
            </a:r>
            <a:r>
              <a:rPr lang="en-US" dirty="0"/>
              <a:t>Identify additional tools that can improve website performance.</a:t>
            </a:r>
          </a:p>
          <a:p>
            <a:r>
              <a:rPr lang="en-US" b="1" dirty="0">
                <a:solidFill>
                  <a:srgbClr val="007FA3"/>
                </a:solidFill>
              </a:rPr>
              <a:t>4.6</a:t>
            </a:r>
            <a:r>
              <a:rPr lang="en-US" b="1" dirty="0">
                <a:solidFill>
                  <a:schemeClr val="accent1"/>
                </a:solidFill>
              </a:rPr>
              <a:t> </a:t>
            </a:r>
            <a:r>
              <a:rPr lang="en-US" dirty="0"/>
              <a:t>Understand the important considerations involved in developing a mobile website and building mobile applications.</a:t>
            </a:r>
          </a:p>
        </p:txBody>
      </p:sp>
      <p:sp>
        <p:nvSpPr>
          <p:cNvPr id="4" name="文字方塊 3"/>
          <p:cNvSpPr txBox="1"/>
          <p:nvPr/>
        </p:nvSpPr>
        <p:spPr>
          <a:xfrm>
            <a:off x="4038600" y="1801418"/>
            <a:ext cx="3276600" cy="523220"/>
          </a:xfrm>
          <a:prstGeom prst="rect">
            <a:avLst/>
          </a:prstGeom>
          <a:solidFill>
            <a:srgbClr val="FFFF00"/>
          </a:solidFill>
        </p:spPr>
        <p:txBody>
          <a:bodyPr wrap="square" rtlCol="0">
            <a:spAutoFit/>
          </a:bodyPr>
          <a:lstStyle/>
          <a:p>
            <a:r>
              <a:rPr lang="zh-TW" altLang="en-US" sz="1400" dirty="0"/>
              <a:t>了解你在發展一個電子商務平台時，</a:t>
            </a:r>
            <a:endParaRPr lang="en-US" altLang="zh-TW" sz="1400" dirty="0"/>
          </a:p>
          <a:p>
            <a:r>
              <a:rPr lang="zh-TW" altLang="en-US" sz="1400" dirty="0"/>
              <a:t>必須提出跟回答的問題你需要做的步驟。</a:t>
            </a:r>
          </a:p>
        </p:txBody>
      </p:sp>
      <p:sp>
        <p:nvSpPr>
          <p:cNvPr id="5" name="文字方塊 4"/>
          <p:cNvSpPr txBox="1"/>
          <p:nvPr/>
        </p:nvSpPr>
        <p:spPr>
          <a:xfrm>
            <a:off x="4648200" y="2478699"/>
            <a:ext cx="3657600" cy="307777"/>
          </a:xfrm>
          <a:prstGeom prst="rect">
            <a:avLst/>
          </a:prstGeom>
          <a:solidFill>
            <a:srgbClr val="FFFF00"/>
          </a:solidFill>
        </p:spPr>
        <p:txBody>
          <a:bodyPr wrap="square" rtlCol="0">
            <a:spAutoFit/>
          </a:bodyPr>
          <a:lstStyle/>
          <a:p>
            <a:r>
              <a:rPr lang="zh-TW" altLang="en-US" sz="1400" dirty="0"/>
              <a:t>解釋在開發電子商務平台時需要遵守的流程。</a:t>
            </a:r>
          </a:p>
        </p:txBody>
      </p:sp>
      <p:sp>
        <p:nvSpPr>
          <p:cNvPr id="7" name="文字方塊 6"/>
          <p:cNvSpPr txBox="1"/>
          <p:nvPr/>
        </p:nvSpPr>
        <p:spPr>
          <a:xfrm>
            <a:off x="4648200" y="2939436"/>
            <a:ext cx="3428999" cy="523220"/>
          </a:xfrm>
          <a:prstGeom prst="rect">
            <a:avLst/>
          </a:prstGeom>
          <a:solidFill>
            <a:srgbClr val="FFFF00"/>
          </a:solidFill>
        </p:spPr>
        <p:txBody>
          <a:bodyPr wrap="square" rtlCol="0">
            <a:spAutoFit/>
          </a:bodyPr>
          <a:lstStyle/>
          <a:p>
            <a:r>
              <a:rPr lang="zh-TW" altLang="en-US" sz="1400" dirty="0"/>
              <a:t>確認跟了解選擇網路伺服器跟電子商務商家伺服器軟體涉及的主要考慮因素。</a:t>
            </a:r>
          </a:p>
        </p:txBody>
      </p:sp>
      <p:sp>
        <p:nvSpPr>
          <p:cNvPr id="8" name="文字方塊 7"/>
          <p:cNvSpPr txBox="1"/>
          <p:nvPr/>
        </p:nvSpPr>
        <p:spPr>
          <a:xfrm>
            <a:off x="5105400" y="3599212"/>
            <a:ext cx="3428999" cy="523220"/>
          </a:xfrm>
          <a:prstGeom prst="rect">
            <a:avLst/>
          </a:prstGeom>
          <a:solidFill>
            <a:srgbClr val="FFFF00"/>
          </a:solidFill>
        </p:spPr>
        <p:txBody>
          <a:bodyPr wrap="square" rtlCol="0">
            <a:spAutoFit/>
          </a:bodyPr>
          <a:lstStyle/>
          <a:p>
            <a:r>
              <a:rPr lang="zh-TW" altLang="en-US" sz="1400" dirty="0"/>
              <a:t>了解為一個電子商務網站選擇最適合的硬體時涉及的問題。</a:t>
            </a:r>
          </a:p>
        </p:txBody>
      </p:sp>
      <p:sp>
        <p:nvSpPr>
          <p:cNvPr id="9" name="文字方塊 8"/>
          <p:cNvSpPr txBox="1"/>
          <p:nvPr/>
        </p:nvSpPr>
        <p:spPr>
          <a:xfrm>
            <a:off x="5783035" y="4262334"/>
            <a:ext cx="2915040" cy="307777"/>
          </a:xfrm>
          <a:prstGeom prst="rect">
            <a:avLst/>
          </a:prstGeom>
          <a:solidFill>
            <a:srgbClr val="FFFF00"/>
          </a:solidFill>
        </p:spPr>
        <p:txBody>
          <a:bodyPr wrap="square" rtlCol="0">
            <a:spAutoFit/>
          </a:bodyPr>
          <a:lstStyle/>
          <a:p>
            <a:r>
              <a:rPr lang="zh-TW" altLang="en-US" sz="1400" dirty="0"/>
              <a:t>確定可以增進網站性能的額外工具。</a:t>
            </a:r>
          </a:p>
        </p:txBody>
      </p:sp>
      <p:sp>
        <p:nvSpPr>
          <p:cNvPr id="10" name="文字方塊 9"/>
          <p:cNvSpPr txBox="1"/>
          <p:nvPr/>
        </p:nvSpPr>
        <p:spPr>
          <a:xfrm>
            <a:off x="3235390" y="4800600"/>
            <a:ext cx="5299009" cy="307777"/>
          </a:xfrm>
          <a:prstGeom prst="rect">
            <a:avLst/>
          </a:prstGeom>
          <a:solidFill>
            <a:srgbClr val="FFFF00"/>
          </a:solidFill>
        </p:spPr>
        <p:txBody>
          <a:bodyPr wrap="square" rtlCol="0">
            <a:spAutoFit/>
          </a:bodyPr>
          <a:lstStyle/>
          <a:p>
            <a:r>
              <a:rPr lang="zh-TW" altLang="en-US" sz="1400" dirty="0"/>
              <a:t>了解發展一個行動網站跟建立手機應用程式涉及的重要考慮因素。</a:t>
            </a:r>
          </a:p>
        </p:txBody>
      </p:sp>
      <p:sp>
        <p:nvSpPr>
          <p:cNvPr id="11" name="文字方塊 10"/>
          <p:cNvSpPr txBox="1"/>
          <p:nvPr/>
        </p:nvSpPr>
        <p:spPr>
          <a:xfrm>
            <a:off x="4329015" y="838200"/>
            <a:ext cx="1447800" cy="461665"/>
          </a:xfrm>
          <a:prstGeom prst="rect">
            <a:avLst/>
          </a:prstGeom>
          <a:solidFill>
            <a:srgbClr val="FFFF00"/>
          </a:solidFill>
        </p:spPr>
        <p:txBody>
          <a:bodyPr wrap="square" rtlCol="0">
            <a:spAutoFit/>
          </a:bodyPr>
          <a:lstStyle/>
          <a:p>
            <a:r>
              <a:rPr lang="zh-TW" altLang="en-US" sz="2400" dirty="0"/>
              <a:t>學習目標</a:t>
            </a:r>
          </a:p>
        </p:txBody>
      </p:sp>
    </p:spTree>
    <p:extLst>
      <p:ext uri="{BB962C8B-B14F-4D97-AF65-F5344CB8AC3E}">
        <p14:creationId xmlns:p14="http://schemas.microsoft.com/office/powerpoint/2010/main" val="4260879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Site Management Tools</a:t>
            </a:r>
          </a:p>
        </p:txBody>
      </p:sp>
      <p:sp>
        <p:nvSpPr>
          <p:cNvPr id="3" name="Content Placeholder 2"/>
          <p:cNvSpPr>
            <a:spLocks noGrp="1"/>
          </p:cNvSpPr>
          <p:nvPr>
            <p:ph idx="1"/>
          </p:nvPr>
        </p:nvSpPr>
        <p:spPr/>
        <p:txBody>
          <a:bodyPr/>
          <a:lstStyle/>
          <a:p>
            <a:r>
              <a:rPr lang="en-US" dirty="0"/>
              <a:t>Basic tools included in all web servers</a:t>
            </a:r>
          </a:p>
          <a:p>
            <a:pPr lvl="1"/>
            <a:r>
              <a:rPr lang="en-US" dirty="0"/>
              <a:t>Verify that links on pages are still valid </a:t>
            </a:r>
          </a:p>
          <a:p>
            <a:pPr lvl="1"/>
            <a:r>
              <a:rPr lang="en-US" dirty="0"/>
              <a:t>Identify orphan files</a:t>
            </a:r>
          </a:p>
          <a:p>
            <a:r>
              <a:rPr lang="en-US" dirty="0"/>
              <a:t>Third-party software for advanced management</a:t>
            </a:r>
          </a:p>
          <a:p>
            <a:pPr lvl="1"/>
            <a:r>
              <a:rPr lang="en-US" dirty="0"/>
              <a:t>Monitor customer purchases</a:t>
            </a:r>
          </a:p>
          <a:p>
            <a:pPr lvl="1"/>
            <a:r>
              <a:rPr lang="en-US" dirty="0"/>
              <a:t>Marketing campaign effectiveness</a:t>
            </a:r>
          </a:p>
          <a:p>
            <a:pPr lvl="1"/>
            <a:r>
              <a:rPr lang="en-US" dirty="0"/>
              <a:t>Keep track of hit counts and other statistics</a:t>
            </a:r>
          </a:p>
          <a:p>
            <a:pPr lvl="1"/>
            <a:r>
              <a:rPr lang="en-US" dirty="0"/>
              <a:t>E.g., Webtrends Analytics 10</a:t>
            </a:r>
          </a:p>
        </p:txBody>
      </p:sp>
      <p:sp>
        <p:nvSpPr>
          <p:cNvPr id="5" name="文字方塊 4"/>
          <p:cNvSpPr txBox="1"/>
          <p:nvPr/>
        </p:nvSpPr>
        <p:spPr>
          <a:xfrm>
            <a:off x="4953000" y="902428"/>
            <a:ext cx="1600200" cy="369332"/>
          </a:xfrm>
          <a:prstGeom prst="rect">
            <a:avLst/>
          </a:prstGeom>
          <a:solidFill>
            <a:srgbClr val="FFFF00"/>
          </a:solidFill>
        </p:spPr>
        <p:txBody>
          <a:bodyPr wrap="square" rtlCol="0">
            <a:spAutoFit/>
          </a:bodyPr>
          <a:lstStyle/>
          <a:p>
            <a:r>
              <a:rPr lang="zh-TW" altLang="en-US" dirty="0" smtClean="0"/>
              <a:t>網站管理工具</a:t>
            </a:r>
            <a:endParaRPr lang="zh-TW" altLang="en-US" dirty="0"/>
          </a:p>
        </p:txBody>
      </p:sp>
      <p:sp>
        <p:nvSpPr>
          <p:cNvPr id="6" name="文字方塊 5"/>
          <p:cNvSpPr txBox="1"/>
          <p:nvPr/>
        </p:nvSpPr>
        <p:spPr>
          <a:xfrm>
            <a:off x="6772275" y="1330993"/>
            <a:ext cx="2019300" cy="646331"/>
          </a:xfrm>
          <a:prstGeom prst="rect">
            <a:avLst/>
          </a:prstGeom>
          <a:solidFill>
            <a:srgbClr val="FFFF00"/>
          </a:solidFill>
        </p:spPr>
        <p:txBody>
          <a:bodyPr wrap="square" rtlCol="0">
            <a:spAutoFit/>
          </a:bodyPr>
          <a:lstStyle/>
          <a:p>
            <a:r>
              <a:rPr lang="zh-TW" altLang="en-US" dirty="0" smtClean="0"/>
              <a:t>包括在全部網頁伺服器的基本工具</a:t>
            </a:r>
            <a:endParaRPr lang="zh-TW" altLang="en-US" dirty="0"/>
          </a:p>
        </p:txBody>
      </p:sp>
      <p:sp>
        <p:nvSpPr>
          <p:cNvPr id="7" name="文字方塊 6"/>
          <p:cNvSpPr txBox="1"/>
          <p:nvPr/>
        </p:nvSpPr>
        <p:spPr>
          <a:xfrm>
            <a:off x="7696200" y="3405412"/>
            <a:ext cx="1447800" cy="646331"/>
          </a:xfrm>
          <a:prstGeom prst="rect">
            <a:avLst/>
          </a:prstGeom>
          <a:solidFill>
            <a:srgbClr val="FFFF00"/>
          </a:solidFill>
        </p:spPr>
        <p:txBody>
          <a:bodyPr wrap="square" rtlCol="0">
            <a:spAutoFit/>
          </a:bodyPr>
          <a:lstStyle/>
          <a:p>
            <a:r>
              <a:rPr lang="zh-TW" altLang="en-US" dirty="0" smtClean="0"/>
              <a:t>進階管理的第三方軟體</a:t>
            </a:r>
            <a:endParaRPr lang="zh-TW" altLang="en-US" dirty="0"/>
          </a:p>
        </p:txBody>
      </p:sp>
      <p:sp>
        <p:nvSpPr>
          <p:cNvPr id="8" name="文字方塊 7"/>
          <p:cNvSpPr txBox="1"/>
          <p:nvPr/>
        </p:nvSpPr>
        <p:spPr>
          <a:xfrm>
            <a:off x="5567362" y="2061865"/>
            <a:ext cx="2967037" cy="369332"/>
          </a:xfrm>
          <a:prstGeom prst="rect">
            <a:avLst/>
          </a:prstGeom>
          <a:solidFill>
            <a:srgbClr val="FFFF00"/>
          </a:solidFill>
        </p:spPr>
        <p:txBody>
          <a:bodyPr wrap="square" rtlCol="0">
            <a:spAutoFit/>
          </a:bodyPr>
          <a:lstStyle/>
          <a:p>
            <a:r>
              <a:rPr lang="zh-TW" altLang="en-US" dirty="0" smtClean="0"/>
              <a:t>驗證頁面上的連結仍然有效</a:t>
            </a:r>
            <a:endParaRPr lang="zh-TW" altLang="en-US" dirty="0"/>
          </a:p>
        </p:txBody>
      </p:sp>
      <p:sp>
        <p:nvSpPr>
          <p:cNvPr id="9" name="文字方塊 8"/>
          <p:cNvSpPr txBox="1"/>
          <p:nvPr/>
        </p:nvSpPr>
        <p:spPr>
          <a:xfrm>
            <a:off x="4419600" y="3405412"/>
            <a:ext cx="1562100" cy="369332"/>
          </a:xfrm>
          <a:prstGeom prst="rect">
            <a:avLst/>
          </a:prstGeom>
          <a:solidFill>
            <a:srgbClr val="FFFF00"/>
          </a:solidFill>
        </p:spPr>
        <p:txBody>
          <a:bodyPr wrap="square" rtlCol="0">
            <a:spAutoFit/>
          </a:bodyPr>
          <a:lstStyle/>
          <a:p>
            <a:r>
              <a:rPr lang="zh-TW" altLang="en-US" dirty="0" smtClean="0"/>
              <a:t>監測顧客購買</a:t>
            </a:r>
            <a:endParaRPr lang="zh-TW" altLang="en-US" dirty="0"/>
          </a:p>
        </p:txBody>
      </p:sp>
      <p:sp>
        <p:nvSpPr>
          <p:cNvPr id="10" name="文字方塊 9"/>
          <p:cNvSpPr txBox="1"/>
          <p:nvPr/>
        </p:nvSpPr>
        <p:spPr>
          <a:xfrm>
            <a:off x="3429000" y="2471619"/>
            <a:ext cx="1600200" cy="369332"/>
          </a:xfrm>
          <a:prstGeom prst="rect">
            <a:avLst/>
          </a:prstGeom>
          <a:solidFill>
            <a:srgbClr val="FFFF00"/>
          </a:solidFill>
        </p:spPr>
        <p:txBody>
          <a:bodyPr wrap="square" rtlCol="0">
            <a:spAutoFit/>
          </a:bodyPr>
          <a:lstStyle/>
          <a:p>
            <a:r>
              <a:rPr lang="zh-TW" altLang="en-US" dirty="0"/>
              <a:t>辨識孤兒檔案</a:t>
            </a:r>
          </a:p>
        </p:txBody>
      </p:sp>
      <p:sp>
        <p:nvSpPr>
          <p:cNvPr id="12" name="文字方塊 11"/>
          <p:cNvSpPr txBox="1"/>
          <p:nvPr/>
        </p:nvSpPr>
        <p:spPr>
          <a:xfrm>
            <a:off x="5105400" y="3820744"/>
            <a:ext cx="1828800" cy="369332"/>
          </a:xfrm>
          <a:prstGeom prst="rect">
            <a:avLst/>
          </a:prstGeom>
          <a:solidFill>
            <a:srgbClr val="FFFF00"/>
          </a:solidFill>
        </p:spPr>
        <p:txBody>
          <a:bodyPr wrap="square" rtlCol="0">
            <a:spAutoFit/>
          </a:bodyPr>
          <a:lstStyle/>
          <a:p>
            <a:r>
              <a:rPr lang="zh-TW" altLang="en-US" dirty="0" smtClean="0"/>
              <a:t>行銷活動有效性</a:t>
            </a:r>
            <a:endParaRPr lang="zh-TW" altLang="en-US" dirty="0"/>
          </a:p>
        </p:txBody>
      </p:sp>
      <p:sp>
        <p:nvSpPr>
          <p:cNvPr id="13" name="文字方塊 12"/>
          <p:cNvSpPr txBox="1"/>
          <p:nvPr/>
        </p:nvSpPr>
        <p:spPr>
          <a:xfrm>
            <a:off x="6105524" y="4218994"/>
            <a:ext cx="2733675" cy="369332"/>
          </a:xfrm>
          <a:prstGeom prst="rect">
            <a:avLst/>
          </a:prstGeom>
          <a:solidFill>
            <a:srgbClr val="FFFF00"/>
          </a:solidFill>
        </p:spPr>
        <p:txBody>
          <a:bodyPr wrap="square" rtlCol="0">
            <a:spAutoFit/>
          </a:bodyPr>
          <a:lstStyle/>
          <a:p>
            <a:r>
              <a:rPr lang="zh-TW" altLang="en-US" dirty="0" smtClean="0"/>
              <a:t>追蹤點擊次數與其他統計</a:t>
            </a:r>
            <a:endParaRPr lang="zh-TW" altLang="en-US" dirty="0"/>
          </a:p>
        </p:txBody>
      </p:sp>
      <p:sp>
        <p:nvSpPr>
          <p:cNvPr id="14" name="文字方塊 13"/>
          <p:cNvSpPr txBox="1"/>
          <p:nvPr/>
        </p:nvSpPr>
        <p:spPr>
          <a:xfrm>
            <a:off x="4543425" y="4646163"/>
            <a:ext cx="714375" cy="369332"/>
          </a:xfrm>
          <a:prstGeom prst="rect">
            <a:avLst/>
          </a:prstGeom>
          <a:solidFill>
            <a:srgbClr val="FFFF00"/>
          </a:solidFill>
        </p:spPr>
        <p:txBody>
          <a:bodyPr wrap="square" rtlCol="0">
            <a:spAutoFit/>
          </a:bodyPr>
          <a:lstStyle/>
          <a:p>
            <a:r>
              <a:rPr lang="zh-TW" altLang="en-US" dirty="0" smtClean="0"/>
              <a:t>例如 </a:t>
            </a:r>
            <a:endParaRPr lang="zh-TW" altLang="en-US" dirty="0"/>
          </a:p>
        </p:txBody>
      </p:sp>
    </p:spTree>
    <p:extLst>
      <p:ext uri="{BB962C8B-B14F-4D97-AF65-F5344CB8AC3E}">
        <p14:creationId xmlns:p14="http://schemas.microsoft.com/office/powerpoint/2010/main" val="13274966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Page Generation Tools</a:t>
            </a:r>
          </a:p>
        </p:txBody>
      </p:sp>
      <p:sp>
        <p:nvSpPr>
          <p:cNvPr id="3" name="Content Placeholder 2"/>
          <p:cNvSpPr>
            <a:spLocks noGrp="1"/>
          </p:cNvSpPr>
          <p:nvPr>
            <p:ph idx="1"/>
          </p:nvPr>
        </p:nvSpPr>
        <p:spPr/>
        <p:txBody>
          <a:bodyPr/>
          <a:lstStyle/>
          <a:p>
            <a:r>
              <a:rPr lang="en-US" dirty="0"/>
              <a:t>Dynamic page generation: </a:t>
            </a:r>
          </a:p>
          <a:p>
            <a:pPr lvl="1"/>
            <a:r>
              <a:rPr lang="en-US" dirty="0"/>
              <a:t>Contents stored in database and fetched when needed</a:t>
            </a:r>
          </a:p>
          <a:p>
            <a:r>
              <a:rPr lang="en-US" dirty="0"/>
              <a:t>Common tools: </a:t>
            </a:r>
          </a:p>
          <a:p>
            <a:pPr lvl="1"/>
            <a:r>
              <a:rPr lang="en-US" dirty="0"/>
              <a:t>CGI, ASP, JSP, ODBC, JDBC</a:t>
            </a:r>
          </a:p>
          <a:p>
            <a:r>
              <a:rPr lang="en-US" dirty="0"/>
              <a:t>Advantages</a:t>
            </a:r>
          </a:p>
          <a:p>
            <a:pPr lvl="1"/>
            <a:r>
              <a:rPr lang="en-US" dirty="0"/>
              <a:t>Lowers menu costs</a:t>
            </a:r>
          </a:p>
          <a:p>
            <a:pPr lvl="1"/>
            <a:r>
              <a:rPr lang="en-US" dirty="0"/>
              <a:t>Permits easy online market segmentation</a:t>
            </a:r>
          </a:p>
          <a:p>
            <a:pPr lvl="1"/>
            <a:r>
              <a:rPr lang="en-US" dirty="0"/>
              <a:t>Enables cost-free price discrimination</a:t>
            </a:r>
          </a:p>
          <a:p>
            <a:pPr lvl="1"/>
            <a:r>
              <a:rPr lang="en-US" dirty="0"/>
              <a:t>Enables content management system (CMS)</a:t>
            </a:r>
          </a:p>
        </p:txBody>
      </p:sp>
      <p:sp>
        <p:nvSpPr>
          <p:cNvPr id="4" name="文字方塊 3"/>
          <p:cNvSpPr txBox="1"/>
          <p:nvPr/>
        </p:nvSpPr>
        <p:spPr>
          <a:xfrm>
            <a:off x="6477000" y="773537"/>
            <a:ext cx="2133600" cy="369332"/>
          </a:xfrm>
          <a:prstGeom prst="rect">
            <a:avLst/>
          </a:prstGeom>
          <a:solidFill>
            <a:srgbClr val="FFFF00"/>
          </a:solidFill>
        </p:spPr>
        <p:txBody>
          <a:bodyPr wrap="square" rtlCol="0">
            <a:spAutoFit/>
          </a:bodyPr>
          <a:lstStyle/>
          <a:p>
            <a:r>
              <a:rPr lang="zh-TW" altLang="en-US" dirty="0" smtClean="0"/>
              <a:t>動態頁面產生工具</a:t>
            </a:r>
            <a:endParaRPr lang="zh-TW" altLang="en-US" dirty="0"/>
          </a:p>
        </p:txBody>
      </p:sp>
      <p:sp>
        <p:nvSpPr>
          <p:cNvPr id="5" name="文字方塊 4"/>
          <p:cNvSpPr txBox="1"/>
          <p:nvPr/>
        </p:nvSpPr>
        <p:spPr>
          <a:xfrm>
            <a:off x="5029200" y="1590675"/>
            <a:ext cx="1828800" cy="369332"/>
          </a:xfrm>
          <a:prstGeom prst="rect">
            <a:avLst/>
          </a:prstGeom>
          <a:solidFill>
            <a:srgbClr val="FFFF00"/>
          </a:solidFill>
        </p:spPr>
        <p:txBody>
          <a:bodyPr wrap="square" rtlCol="0">
            <a:spAutoFit/>
          </a:bodyPr>
          <a:lstStyle/>
          <a:p>
            <a:r>
              <a:rPr lang="zh-TW" altLang="en-US" dirty="0" smtClean="0"/>
              <a:t>動態頁面產生</a:t>
            </a:r>
            <a:endParaRPr lang="zh-TW" altLang="en-US" dirty="0"/>
          </a:p>
        </p:txBody>
      </p:sp>
      <p:sp>
        <p:nvSpPr>
          <p:cNvPr id="6" name="文字方塊 5"/>
          <p:cNvSpPr txBox="1"/>
          <p:nvPr/>
        </p:nvSpPr>
        <p:spPr>
          <a:xfrm>
            <a:off x="3200400" y="2362200"/>
            <a:ext cx="3886200" cy="369332"/>
          </a:xfrm>
          <a:prstGeom prst="rect">
            <a:avLst/>
          </a:prstGeom>
          <a:solidFill>
            <a:srgbClr val="FFFF00"/>
          </a:solidFill>
        </p:spPr>
        <p:txBody>
          <a:bodyPr wrap="square" rtlCol="0">
            <a:spAutoFit/>
          </a:bodyPr>
          <a:lstStyle/>
          <a:p>
            <a:r>
              <a:rPr lang="zh-TW" altLang="en-US" dirty="0" smtClean="0"/>
              <a:t>內容被存在資料庫需要時再抓取出來</a:t>
            </a:r>
            <a:endParaRPr lang="zh-TW" altLang="en-US" dirty="0"/>
          </a:p>
        </p:txBody>
      </p:sp>
      <p:sp>
        <p:nvSpPr>
          <p:cNvPr id="7" name="文字方塊 6"/>
          <p:cNvSpPr txBox="1"/>
          <p:nvPr/>
        </p:nvSpPr>
        <p:spPr>
          <a:xfrm>
            <a:off x="3200400" y="2722007"/>
            <a:ext cx="1371600" cy="369332"/>
          </a:xfrm>
          <a:prstGeom prst="rect">
            <a:avLst/>
          </a:prstGeom>
          <a:solidFill>
            <a:srgbClr val="FFFF00"/>
          </a:solidFill>
        </p:spPr>
        <p:txBody>
          <a:bodyPr wrap="square" rtlCol="0">
            <a:spAutoFit/>
          </a:bodyPr>
          <a:lstStyle/>
          <a:p>
            <a:r>
              <a:rPr lang="zh-TW" altLang="en-US" dirty="0" smtClean="0"/>
              <a:t>常見的工具</a:t>
            </a:r>
            <a:endParaRPr lang="zh-TW" altLang="en-US" dirty="0"/>
          </a:p>
        </p:txBody>
      </p:sp>
      <p:sp>
        <p:nvSpPr>
          <p:cNvPr id="8" name="文字方塊 7"/>
          <p:cNvSpPr txBox="1"/>
          <p:nvPr/>
        </p:nvSpPr>
        <p:spPr>
          <a:xfrm>
            <a:off x="2667000" y="3581400"/>
            <a:ext cx="685800" cy="369332"/>
          </a:xfrm>
          <a:prstGeom prst="rect">
            <a:avLst/>
          </a:prstGeom>
          <a:solidFill>
            <a:srgbClr val="FFFF00"/>
          </a:solidFill>
        </p:spPr>
        <p:txBody>
          <a:bodyPr wrap="square" rtlCol="0">
            <a:spAutoFit/>
          </a:bodyPr>
          <a:lstStyle/>
          <a:p>
            <a:r>
              <a:rPr lang="zh-TW" altLang="en-US" dirty="0" smtClean="0"/>
              <a:t>好處</a:t>
            </a:r>
            <a:endParaRPr lang="zh-TW" altLang="en-US" dirty="0"/>
          </a:p>
        </p:txBody>
      </p:sp>
      <p:sp>
        <p:nvSpPr>
          <p:cNvPr id="10" name="文字方塊 9"/>
          <p:cNvSpPr txBox="1"/>
          <p:nvPr/>
        </p:nvSpPr>
        <p:spPr>
          <a:xfrm>
            <a:off x="3409950" y="4054753"/>
            <a:ext cx="1619250" cy="369332"/>
          </a:xfrm>
          <a:prstGeom prst="rect">
            <a:avLst/>
          </a:prstGeom>
          <a:solidFill>
            <a:srgbClr val="FFFF00"/>
          </a:solidFill>
        </p:spPr>
        <p:txBody>
          <a:bodyPr wrap="square" rtlCol="0">
            <a:spAutoFit/>
          </a:bodyPr>
          <a:lstStyle/>
          <a:p>
            <a:r>
              <a:rPr lang="zh-TW" altLang="en-US" dirty="0" smtClean="0"/>
              <a:t>減低選單成本</a:t>
            </a:r>
            <a:endParaRPr lang="zh-TW" altLang="en-US" dirty="0"/>
          </a:p>
        </p:txBody>
      </p:sp>
      <p:sp>
        <p:nvSpPr>
          <p:cNvPr id="11" name="文字方塊 10"/>
          <p:cNvSpPr txBox="1"/>
          <p:nvPr/>
        </p:nvSpPr>
        <p:spPr>
          <a:xfrm>
            <a:off x="5943600" y="4424085"/>
            <a:ext cx="2743200" cy="369332"/>
          </a:xfrm>
          <a:prstGeom prst="rect">
            <a:avLst/>
          </a:prstGeom>
          <a:solidFill>
            <a:srgbClr val="FFFF00"/>
          </a:solidFill>
        </p:spPr>
        <p:txBody>
          <a:bodyPr wrap="square" rtlCol="0">
            <a:spAutoFit/>
          </a:bodyPr>
          <a:lstStyle/>
          <a:p>
            <a:r>
              <a:rPr lang="zh-TW" altLang="en-US" smtClean="0"/>
              <a:t>允許簡易的線上商城分割</a:t>
            </a:r>
            <a:endParaRPr lang="zh-TW" altLang="en-US" dirty="0"/>
          </a:p>
        </p:txBody>
      </p:sp>
      <p:sp>
        <p:nvSpPr>
          <p:cNvPr id="12" name="文字方塊 11"/>
          <p:cNvSpPr txBox="1"/>
          <p:nvPr/>
        </p:nvSpPr>
        <p:spPr>
          <a:xfrm>
            <a:off x="5486400" y="4898609"/>
            <a:ext cx="2514600" cy="369332"/>
          </a:xfrm>
          <a:prstGeom prst="rect">
            <a:avLst/>
          </a:prstGeom>
          <a:solidFill>
            <a:srgbClr val="FFFF00"/>
          </a:solidFill>
        </p:spPr>
        <p:txBody>
          <a:bodyPr wrap="square" rtlCol="0">
            <a:spAutoFit/>
          </a:bodyPr>
          <a:lstStyle/>
          <a:p>
            <a:r>
              <a:rPr lang="zh-TW" altLang="en-US" dirty="0" smtClean="0"/>
              <a:t>允許免成本的價格區別</a:t>
            </a:r>
            <a:endParaRPr lang="zh-TW" altLang="en-US" dirty="0"/>
          </a:p>
        </p:txBody>
      </p:sp>
      <p:sp>
        <p:nvSpPr>
          <p:cNvPr id="13" name="文字方塊 12"/>
          <p:cNvSpPr txBox="1"/>
          <p:nvPr/>
        </p:nvSpPr>
        <p:spPr>
          <a:xfrm>
            <a:off x="1181100" y="5562600"/>
            <a:ext cx="2019300" cy="369332"/>
          </a:xfrm>
          <a:prstGeom prst="rect">
            <a:avLst/>
          </a:prstGeom>
          <a:solidFill>
            <a:srgbClr val="FFFF00"/>
          </a:solidFill>
        </p:spPr>
        <p:txBody>
          <a:bodyPr wrap="square" rtlCol="0">
            <a:spAutoFit/>
          </a:bodyPr>
          <a:lstStyle/>
          <a:p>
            <a:r>
              <a:rPr lang="zh-TW" altLang="en-US" dirty="0" smtClean="0"/>
              <a:t>允許內容管理系統</a:t>
            </a:r>
            <a:endParaRPr lang="zh-TW" altLang="en-US" dirty="0"/>
          </a:p>
        </p:txBody>
      </p:sp>
    </p:spTree>
    <p:extLst>
      <p:ext uri="{BB962C8B-B14F-4D97-AF65-F5344CB8AC3E}">
        <p14:creationId xmlns:p14="http://schemas.microsoft.com/office/powerpoint/2010/main" val="16408282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Servers</a:t>
            </a:r>
          </a:p>
        </p:txBody>
      </p:sp>
      <p:sp>
        <p:nvSpPr>
          <p:cNvPr id="3" name="Content Placeholder 2"/>
          <p:cNvSpPr>
            <a:spLocks noGrp="1"/>
          </p:cNvSpPr>
          <p:nvPr>
            <p:ph idx="1"/>
          </p:nvPr>
        </p:nvSpPr>
        <p:spPr/>
        <p:txBody>
          <a:bodyPr/>
          <a:lstStyle/>
          <a:p>
            <a:r>
              <a:rPr lang="en-US" dirty="0"/>
              <a:t>Web application servers: </a:t>
            </a:r>
          </a:p>
          <a:p>
            <a:pPr lvl="1"/>
            <a:r>
              <a:rPr lang="en-US" dirty="0"/>
              <a:t>Provide specific business functionality required for a website</a:t>
            </a:r>
          </a:p>
          <a:p>
            <a:pPr lvl="1"/>
            <a:r>
              <a:rPr lang="en-US" dirty="0"/>
              <a:t>Type of middleware</a:t>
            </a:r>
          </a:p>
          <a:p>
            <a:pPr lvl="2"/>
            <a:r>
              <a:rPr lang="en-US" dirty="0"/>
              <a:t>Isolate business applications from web servers and databases</a:t>
            </a:r>
          </a:p>
          <a:p>
            <a:pPr lvl="1"/>
            <a:r>
              <a:rPr lang="en-US" dirty="0"/>
              <a:t>Single-function applications being replaced by integrated software tools that combine all functionality needed for e-commerce site</a:t>
            </a:r>
          </a:p>
        </p:txBody>
      </p:sp>
      <p:sp>
        <p:nvSpPr>
          <p:cNvPr id="4" name="文字方塊 3"/>
          <p:cNvSpPr txBox="1"/>
          <p:nvPr/>
        </p:nvSpPr>
        <p:spPr>
          <a:xfrm>
            <a:off x="4191000" y="902428"/>
            <a:ext cx="1143000" cy="369332"/>
          </a:xfrm>
          <a:prstGeom prst="rect">
            <a:avLst/>
          </a:prstGeom>
          <a:solidFill>
            <a:srgbClr val="FFFF00"/>
          </a:solidFill>
        </p:spPr>
        <p:txBody>
          <a:bodyPr wrap="square" rtlCol="0">
            <a:spAutoFit/>
          </a:bodyPr>
          <a:lstStyle/>
          <a:p>
            <a:r>
              <a:rPr lang="zh-TW" altLang="en-US" smtClean="0"/>
              <a:t>應用服務</a:t>
            </a:r>
            <a:endParaRPr lang="zh-TW" altLang="en-US" dirty="0"/>
          </a:p>
        </p:txBody>
      </p:sp>
      <p:sp>
        <p:nvSpPr>
          <p:cNvPr id="5" name="文字方塊 4"/>
          <p:cNvSpPr txBox="1"/>
          <p:nvPr/>
        </p:nvSpPr>
        <p:spPr>
          <a:xfrm>
            <a:off x="685800" y="1312652"/>
            <a:ext cx="1628776" cy="369332"/>
          </a:xfrm>
          <a:prstGeom prst="rect">
            <a:avLst/>
          </a:prstGeom>
          <a:solidFill>
            <a:srgbClr val="FFFF00"/>
          </a:solidFill>
        </p:spPr>
        <p:txBody>
          <a:bodyPr wrap="square" rtlCol="0">
            <a:spAutoFit/>
          </a:bodyPr>
          <a:lstStyle/>
          <a:p>
            <a:r>
              <a:rPr lang="zh-TW" altLang="en-US" dirty="0" smtClean="0"/>
              <a:t>網頁應用服務</a:t>
            </a:r>
            <a:endParaRPr lang="zh-TW" altLang="en-US" dirty="0"/>
          </a:p>
        </p:txBody>
      </p:sp>
      <p:sp>
        <p:nvSpPr>
          <p:cNvPr id="6" name="文字方塊 5"/>
          <p:cNvSpPr txBox="1"/>
          <p:nvPr/>
        </p:nvSpPr>
        <p:spPr>
          <a:xfrm>
            <a:off x="4762500" y="1774150"/>
            <a:ext cx="3457576" cy="369332"/>
          </a:xfrm>
          <a:prstGeom prst="rect">
            <a:avLst/>
          </a:prstGeom>
          <a:solidFill>
            <a:srgbClr val="FFFF00"/>
          </a:solidFill>
        </p:spPr>
        <p:txBody>
          <a:bodyPr wrap="square" rtlCol="0">
            <a:spAutoFit/>
          </a:bodyPr>
          <a:lstStyle/>
          <a:p>
            <a:r>
              <a:rPr lang="zh-TW" altLang="en-US" dirty="0" smtClean="0"/>
              <a:t>提供需要的實體商業功能給網站</a:t>
            </a:r>
            <a:endParaRPr lang="zh-TW" altLang="en-US" dirty="0"/>
          </a:p>
        </p:txBody>
      </p:sp>
      <p:sp>
        <p:nvSpPr>
          <p:cNvPr id="7" name="文字方塊 6"/>
          <p:cNvSpPr txBox="1"/>
          <p:nvPr/>
        </p:nvSpPr>
        <p:spPr>
          <a:xfrm>
            <a:off x="3429000" y="2431030"/>
            <a:ext cx="1828800" cy="369332"/>
          </a:xfrm>
          <a:prstGeom prst="rect">
            <a:avLst/>
          </a:prstGeom>
          <a:solidFill>
            <a:srgbClr val="FFFF00"/>
          </a:solidFill>
        </p:spPr>
        <p:txBody>
          <a:bodyPr wrap="square" rtlCol="0">
            <a:spAutoFit/>
          </a:bodyPr>
          <a:lstStyle/>
          <a:p>
            <a:r>
              <a:rPr lang="zh-TW" altLang="en-US" dirty="0" smtClean="0"/>
              <a:t>中介軟體的型態</a:t>
            </a:r>
            <a:endParaRPr lang="zh-TW" altLang="en-US" dirty="0"/>
          </a:p>
        </p:txBody>
      </p:sp>
      <p:sp>
        <p:nvSpPr>
          <p:cNvPr id="9" name="文字方塊 8"/>
          <p:cNvSpPr txBox="1"/>
          <p:nvPr/>
        </p:nvSpPr>
        <p:spPr>
          <a:xfrm>
            <a:off x="5334000" y="2615696"/>
            <a:ext cx="3619500" cy="307777"/>
          </a:xfrm>
          <a:prstGeom prst="rect">
            <a:avLst/>
          </a:prstGeom>
          <a:solidFill>
            <a:srgbClr val="FFFF00"/>
          </a:solidFill>
        </p:spPr>
        <p:txBody>
          <a:bodyPr wrap="square" rtlCol="0">
            <a:spAutoFit/>
          </a:bodyPr>
          <a:lstStyle/>
          <a:p>
            <a:r>
              <a:rPr lang="zh-TW" altLang="en-US" sz="1400" dirty="0" smtClean="0"/>
              <a:t>從網頁伺服器和資料庫中分離商業應用軟體</a:t>
            </a:r>
            <a:endParaRPr lang="zh-TW" altLang="en-US" sz="1400" dirty="0"/>
          </a:p>
        </p:txBody>
      </p:sp>
      <p:sp>
        <p:nvSpPr>
          <p:cNvPr id="10" name="文字方塊 9"/>
          <p:cNvSpPr txBox="1"/>
          <p:nvPr/>
        </p:nvSpPr>
        <p:spPr>
          <a:xfrm>
            <a:off x="1209675" y="3792607"/>
            <a:ext cx="7734300" cy="646331"/>
          </a:xfrm>
          <a:prstGeom prst="rect">
            <a:avLst/>
          </a:prstGeom>
          <a:solidFill>
            <a:srgbClr val="FFFF00"/>
          </a:solidFill>
        </p:spPr>
        <p:txBody>
          <a:bodyPr wrap="square" rtlCol="0">
            <a:spAutoFit/>
          </a:bodyPr>
          <a:lstStyle/>
          <a:p>
            <a:r>
              <a:rPr lang="zh-TW" altLang="en-US" dirty="0" smtClean="0"/>
              <a:t>單一功能的應用軟體被整合軟體工具取代，整合軟體工具結合電子商務網站需要的全部功能</a:t>
            </a:r>
            <a:endParaRPr lang="zh-TW" altLang="en-US" dirty="0"/>
          </a:p>
        </p:txBody>
      </p:sp>
    </p:spTree>
    <p:extLst>
      <p:ext uri="{BB962C8B-B14F-4D97-AF65-F5344CB8AC3E}">
        <p14:creationId xmlns:p14="http://schemas.microsoft.com/office/powerpoint/2010/main" val="4173435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E-commerce Merchant Server Software</a:t>
            </a:r>
          </a:p>
        </p:txBody>
      </p:sp>
      <p:sp>
        <p:nvSpPr>
          <p:cNvPr id="3" name="Content Placeholder 2"/>
          <p:cNvSpPr>
            <a:spLocks noGrp="1"/>
          </p:cNvSpPr>
          <p:nvPr>
            <p:ph idx="1"/>
          </p:nvPr>
        </p:nvSpPr>
        <p:spPr/>
        <p:txBody>
          <a:bodyPr/>
          <a:lstStyle/>
          <a:p>
            <a:r>
              <a:rPr lang="en-US" altLang="en-US" dirty="0"/>
              <a:t>Provides basic functionality for sales</a:t>
            </a:r>
          </a:p>
          <a:p>
            <a:pPr lvl="1"/>
            <a:r>
              <a:rPr lang="en-US" altLang="en-US" dirty="0"/>
              <a:t>Online catalog</a:t>
            </a:r>
          </a:p>
          <a:p>
            <a:pPr lvl="2"/>
            <a:r>
              <a:rPr lang="en-US" altLang="en-US" dirty="0"/>
              <a:t>List of products available on website</a:t>
            </a:r>
          </a:p>
          <a:p>
            <a:pPr lvl="1"/>
            <a:r>
              <a:rPr lang="en-US" altLang="en-US" dirty="0"/>
              <a:t>Shopping cart</a:t>
            </a:r>
          </a:p>
          <a:p>
            <a:pPr lvl="2"/>
            <a:r>
              <a:rPr lang="en-US" altLang="en-US" dirty="0" smtClean="0"/>
              <a:t>Allows shoppers to set aside, review, edit selections, and then make purchase</a:t>
            </a:r>
          </a:p>
          <a:p>
            <a:pPr lvl="1"/>
            <a:r>
              <a:rPr lang="en-US" altLang="en-US" dirty="0" smtClean="0"/>
              <a:t>Credit card processing</a:t>
            </a:r>
          </a:p>
          <a:p>
            <a:pPr lvl="2"/>
            <a:r>
              <a:rPr lang="en-US" altLang="en-US" dirty="0" smtClean="0"/>
              <a:t>Typically </a:t>
            </a:r>
            <a:r>
              <a:rPr lang="en-US" altLang="en-US" dirty="0"/>
              <a:t>works in conjunction with shopping cart</a:t>
            </a:r>
          </a:p>
          <a:p>
            <a:pPr lvl="2"/>
            <a:r>
              <a:rPr lang="en-US" altLang="en-US" dirty="0"/>
              <a:t>Verifies card and puts through credit to company</a:t>
            </a:r>
            <a:r>
              <a:rPr lang="ja-JP" altLang="en-US" dirty="0"/>
              <a:t>’</a:t>
            </a:r>
            <a:r>
              <a:rPr lang="en-US" altLang="ja-JP" dirty="0"/>
              <a:t>s account at checkout</a:t>
            </a:r>
            <a:endParaRPr lang="en-US" altLang="en-US" dirty="0"/>
          </a:p>
        </p:txBody>
      </p:sp>
      <p:sp>
        <p:nvSpPr>
          <p:cNvPr id="5" name="文字方塊 4"/>
          <p:cNvSpPr txBox="1"/>
          <p:nvPr/>
        </p:nvSpPr>
        <p:spPr>
          <a:xfrm>
            <a:off x="428625" y="1271760"/>
            <a:ext cx="2543175" cy="369332"/>
          </a:xfrm>
          <a:prstGeom prst="rect">
            <a:avLst/>
          </a:prstGeom>
          <a:solidFill>
            <a:srgbClr val="FFFF00"/>
          </a:solidFill>
        </p:spPr>
        <p:txBody>
          <a:bodyPr wrap="square" rtlCol="0">
            <a:spAutoFit/>
          </a:bodyPr>
          <a:lstStyle/>
          <a:p>
            <a:r>
              <a:rPr lang="zh-TW" altLang="en-US" dirty="0" smtClean="0"/>
              <a:t>電子商務商業服務軟體</a:t>
            </a:r>
            <a:endParaRPr lang="zh-TW" altLang="en-US" dirty="0"/>
          </a:p>
        </p:txBody>
      </p:sp>
      <p:sp>
        <p:nvSpPr>
          <p:cNvPr id="6" name="文字方塊 5"/>
          <p:cNvSpPr txBox="1"/>
          <p:nvPr/>
        </p:nvSpPr>
        <p:spPr>
          <a:xfrm>
            <a:off x="6553200" y="1650617"/>
            <a:ext cx="2286000" cy="369332"/>
          </a:xfrm>
          <a:prstGeom prst="rect">
            <a:avLst/>
          </a:prstGeom>
          <a:solidFill>
            <a:srgbClr val="FFFF00"/>
          </a:solidFill>
        </p:spPr>
        <p:txBody>
          <a:bodyPr wrap="square" rtlCol="0">
            <a:spAutoFit/>
          </a:bodyPr>
          <a:lstStyle/>
          <a:p>
            <a:r>
              <a:rPr lang="zh-TW" altLang="en-US" dirty="0" smtClean="0"/>
              <a:t>提供銷售基本的功能</a:t>
            </a:r>
            <a:endParaRPr lang="zh-TW" altLang="en-US" dirty="0"/>
          </a:p>
        </p:txBody>
      </p:sp>
      <p:sp>
        <p:nvSpPr>
          <p:cNvPr id="7" name="文字方塊 6"/>
          <p:cNvSpPr txBox="1"/>
          <p:nvPr/>
        </p:nvSpPr>
        <p:spPr>
          <a:xfrm>
            <a:off x="2962275" y="2057400"/>
            <a:ext cx="1143000" cy="369332"/>
          </a:xfrm>
          <a:prstGeom prst="rect">
            <a:avLst/>
          </a:prstGeom>
          <a:solidFill>
            <a:srgbClr val="FFFF00"/>
          </a:solidFill>
        </p:spPr>
        <p:txBody>
          <a:bodyPr wrap="square" rtlCol="0">
            <a:spAutoFit/>
          </a:bodyPr>
          <a:lstStyle/>
          <a:p>
            <a:r>
              <a:rPr lang="zh-TW" altLang="en-US" dirty="0" smtClean="0"/>
              <a:t>線上型錄</a:t>
            </a:r>
            <a:endParaRPr lang="zh-TW" altLang="en-US" dirty="0"/>
          </a:p>
        </p:txBody>
      </p:sp>
      <p:sp>
        <p:nvSpPr>
          <p:cNvPr id="8" name="文字方塊 7"/>
          <p:cNvSpPr txBox="1"/>
          <p:nvPr/>
        </p:nvSpPr>
        <p:spPr>
          <a:xfrm>
            <a:off x="4267200" y="2128480"/>
            <a:ext cx="3352800" cy="369332"/>
          </a:xfrm>
          <a:prstGeom prst="rect">
            <a:avLst/>
          </a:prstGeom>
          <a:solidFill>
            <a:srgbClr val="FFFF00"/>
          </a:solidFill>
        </p:spPr>
        <p:txBody>
          <a:bodyPr wrap="square" rtlCol="0">
            <a:spAutoFit/>
          </a:bodyPr>
          <a:lstStyle/>
          <a:p>
            <a:r>
              <a:rPr lang="zh-TW" altLang="en-US" dirty="0" smtClean="0"/>
              <a:t>在網站上列出尚有庫存的商品</a:t>
            </a:r>
            <a:endParaRPr lang="zh-TW" altLang="en-US" dirty="0"/>
          </a:p>
        </p:txBody>
      </p:sp>
      <p:sp>
        <p:nvSpPr>
          <p:cNvPr id="9" name="文字方塊 8"/>
          <p:cNvSpPr txBox="1"/>
          <p:nvPr/>
        </p:nvSpPr>
        <p:spPr>
          <a:xfrm>
            <a:off x="2771775" y="2714280"/>
            <a:ext cx="914400" cy="369332"/>
          </a:xfrm>
          <a:prstGeom prst="rect">
            <a:avLst/>
          </a:prstGeom>
          <a:solidFill>
            <a:srgbClr val="FFFF00"/>
          </a:solidFill>
        </p:spPr>
        <p:txBody>
          <a:bodyPr wrap="square" rtlCol="0">
            <a:spAutoFit/>
          </a:bodyPr>
          <a:lstStyle/>
          <a:p>
            <a:r>
              <a:rPr lang="zh-TW" altLang="en-US" dirty="0" smtClean="0"/>
              <a:t>購物車</a:t>
            </a:r>
            <a:endParaRPr lang="zh-TW" altLang="en-US" dirty="0"/>
          </a:p>
        </p:txBody>
      </p:sp>
      <p:sp>
        <p:nvSpPr>
          <p:cNvPr id="10" name="文字方塊 9"/>
          <p:cNvSpPr txBox="1"/>
          <p:nvPr/>
        </p:nvSpPr>
        <p:spPr>
          <a:xfrm>
            <a:off x="3733800" y="3468661"/>
            <a:ext cx="1371600" cy="369332"/>
          </a:xfrm>
          <a:prstGeom prst="rect">
            <a:avLst/>
          </a:prstGeom>
          <a:solidFill>
            <a:srgbClr val="FFFF00"/>
          </a:solidFill>
        </p:spPr>
        <p:txBody>
          <a:bodyPr wrap="square" rtlCol="0">
            <a:spAutoFit/>
          </a:bodyPr>
          <a:lstStyle/>
          <a:p>
            <a:r>
              <a:rPr lang="zh-TW" altLang="en-US" dirty="0" smtClean="0"/>
              <a:t>信用卡處理</a:t>
            </a:r>
            <a:endParaRPr lang="zh-TW" altLang="en-US" dirty="0"/>
          </a:p>
        </p:txBody>
      </p:sp>
      <p:sp>
        <p:nvSpPr>
          <p:cNvPr id="11" name="文字方塊 10"/>
          <p:cNvSpPr txBox="1"/>
          <p:nvPr/>
        </p:nvSpPr>
        <p:spPr>
          <a:xfrm>
            <a:off x="6019800" y="3830480"/>
            <a:ext cx="2266950" cy="369332"/>
          </a:xfrm>
          <a:prstGeom prst="rect">
            <a:avLst/>
          </a:prstGeom>
          <a:solidFill>
            <a:srgbClr val="FFFF00"/>
          </a:solidFill>
        </p:spPr>
        <p:txBody>
          <a:bodyPr wrap="square" rtlCol="0">
            <a:spAutoFit/>
          </a:bodyPr>
          <a:lstStyle/>
          <a:p>
            <a:r>
              <a:rPr lang="zh-TW" altLang="en-US" dirty="0" smtClean="0"/>
              <a:t>一</a:t>
            </a:r>
            <a:r>
              <a:rPr lang="zh-TW" altLang="en-US" dirty="0"/>
              <a:t>般</a:t>
            </a:r>
            <a:r>
              <a:rPr lang="zh-TW" altLang="en-US" dirty="0" smtClean="0"/>
              <a:t>會與購物車結合</a:t>
            </a:r>
            <a:endParaRPr lang="zh-TW" altLang="en-US" dirty="0"/>
          </a:p>
        </p:txBody>
      </p:sp>
      <p:sp>
        <p:nvSpPr>
          <p:cNvPr id="13" name="文字方塊 12"/>
          <p:cNvSpPr txBox="1"/>
          <p:nvPr/>
        </p:nvSpPr>
        <p:spPr>
          <a:xfrm>
            <a:off x="1571624" y="4472490"/>
            <a:ext cx="4448175" cy="369332"/>
          </a:xfrm>
          <a:prstGeom prst="rect">
            <a:avLst/>
          </a:prstGeom>
          <a:solidFill>
            <a:srgbClr val="FFFF00"/>
          </a:solidFill>
        </p:spPr>
        <p:txBody>
          <a:bodyPr wrap="square" rtlCol="0">
            <a:spAutoFit/>
          </a:bodyPr>
          <a:lstStyle/>
          <a:p>
            <a:r>
              <a:rPr lang="zh-TW" altLang="en-US" dirty="0" smtClean="0"/>
              <a:t>在結帳時驗證卡片並將帳款存入公司帳戶</a:t>
            </a:r>
            <a:endParaRPr lang="zh-TW" altLang="en-US" dirty="0"/>
          </a:p>
        </p:txBody>
      </p:sp>
      <p:sp>
        <p:nvSpPr>
          <p:cNvPr id="14" name="文字方塊 13"/>
          <p:cNvSpPr txBox="1"/>
          <p:nvPr/>
        </p:nvSpPr>
        <p:spPr>
          <a:xfrm>
            <a:off x="3671888" y="2798458"/>
            <a:ext cx="5457825" cy="369332"/>
          </a:xfrm>
          <a:prstGeom prst="rect">
            <a:avLst/>
          </a:prstGeom>
          <a:solidFill>
            <a:srgbClr val="FFFF00"/>
          </a:solidFill>
        </p:spPr>
        <p:txBody>
          <a:bodyPr wrap="square" rtlCol="0">
            <a:spAutoFit/>
          </a:bodyPr>
          <a:lstStyle/>
          <a:p>
            <a:r>
              <a:rPr lang="zh-TW" altLang="en-US" dirty="0" smtClean="0"/>
              <a:t>允許買家儲存、檢查、編輯選購的商品，然後再購買</a:t>
            </a:r>
            <a:endParaRPr lang="zh-TW" altLang="en-US" dirty="0"/>
          </a:p>
        </p:txBody>
      </p:sp>
    </p:spTree>
    <p:extLst>
      <p:ext uri="{BB962C8B-B14F-4D97-AF65-F5344CB8AC3E}">
        <p14:creationId xmlns:p14="http://schemas.microsoft.com/office/powerpoint/2010/main" val="26004546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Merchant Server Software Packages (1 of 2)</a:t>
            </a:r>
          </a:p>
        </p:txBody>
      </p:sp>
      <p:sp>
        <p:nvSpPr>
          <p:cNvPr id="3" name="Content Placeholder 2"/>
          <p:cNvSpPr>
            <a:spLocks noGrp="1"/>
          </p:cNvSpPr>
          <p:nvPr>
            <p:ph idx="1"/>
          </p:nvPr>
        </p:nvSpPr>
        <p:spPr/>
        <p:txBody>
          <a:bodyPr/>
          <a:lstStyle/>
          <a:p>
            <a:r>
              <a:rPr lang="en-US" dirty="0"/>
              <a:t>Integrated environment that includes most of functionality needed</a:t>
            </a:r>
          </a:p>
          <a:p>
            <a:pPr lvl="1"/>
            <a:r>
              <a:rPr lang="en-US" dirty="0"/>
              <a:t>Shopping cart</a:t>
            </a:r>
          </a:p>
          <a:p>
            <a:pPr lvl="1"/>
            <a:r>
              <a:rPr lang="en-US" dirty="0"/>
              <a:t>Merchandise display</a:t>
            </a:r>
          </a:p>
          <a:p>
            <a:pPr lvl="1"/>
            <a:r>
              <a:rPr lang="en-US" dirty="0"/>
              <a:t>Order management</a:t>
            </a:r>
          </a:p>
          <a:p>
            <a:r>
              <a:rPr lang="en-US" dirty="0"/>
              <a:t>Two main options</a:t>
            </a:r>
          </a:p>
          <a:p>
            <a:pPr lvl="1"/>
            <a:r>
              <a:rPr lang="en-US" dirty="0"/>
              <a:t>E-commerce merchant service sites (e.g., Yahoo Aabaco Small Business)</a:t>
            </a:r>
          </a:p>
          <a:p>
            <a:pPr lvl="1"/>
            <a:r>
              <a:rPr lang="en-US" dirty="0"/>
              <a:t>Open-source merchant server software</a:t>
            </a:r>
          </a:p>
        </p:txBody>
      </p:sp>
      <p:sp>
        <p:nvSpPr>
          <p:cNvPr id="4" name="文字方塊 3"/>
          <p:cNvSpPr txBox="1"/>
          <p:nvPr/>
        </p:nvSpPr>
        <p:spPr>
          <a:xfrm>
            <a:off x="609600" y="457200"/>
            <a:ext cx="6629400" cy="400110"/>
          </a:xfrm>
          <a:prstGeom prst="rect">
            <a:avLst/>
          </a:prstGeom>
          <a:solidFill>
            <a:schemeClr val="accent4">
              <a:lumMod val="60000"/>
              <a:lumOff val="40000"/>
            </a:schemeClr>
          </a:solidFill>
        </p:spPr>
        <p:txBody>
          <a:bodyPr wrap="square" rtlCol="0">
            <a:spAutoFit/>
          </a:bodyPr>
          <a:lstStyle/>
          <a:p>
            <a:pPr algn="ctr"/>
            <a:r>
              <a:rPr lang="zh-TW" altLang="en-US" sz="2000" dirty="0" smtClean="0"/>
              <a:t>商業服務套裝軟體</a:t>
            </a:r>
          </a:p>
        </p:txBody>
      </p:sp>
      <p:sp>
        <p:nvSpPr>
          <p:cNvPr id="5" name="文字方塊 4"/>
          <p:cNvSpPr txBox="1"/>
          <p:nvPr/>
        </p:nvSpPr>
        <p:spPr>
          <a:xfrm>
            <a:off x="3950804" y="2057400"/>
            <a:ext cx="38100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包含大部分所需功能的集成環境</a:t>
            </a:r>
          </a:p>
        </p:txBody>
      </p:sp>
      <p:sp>
        <p:nvSpPr>
          <p:cNvPr id="6" name="文字方塊 5"/>
          <p:cNvSpPr txBox="1"/>
          <p:nvPr/>
        </p:nvSpPr>
        <p:spPr>
          <a:xfrm>
            <a:off x="2822713" y="2514600"/>
            <a:ext cx="911087"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購物車</a:t>
            </a:r>
          </a:p>
        </p:txBody>
      </p:sp>
      <p:sp>
        <p:nvSpPr>
          <p:cNvPr id="9" name="文字方塊 8"/>
          <p:cNvSpPr txBox="1"/>
          <p:nvPr/>
        </p:nvSpPr>
        <p:spPr>
          <a:xfrm>
            <a:off x="3639378" y="2907268"/>
            <a:ext cx="11049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商品展示</a:t>
            </a:r>
          </a:p>
        </p:txBody>
      </p:sp>
      <p:sp>
        <p:nvSpPr>
          <p:cNvPr id="10" name="文字方塊 9"/>
          <p:cNvSpPr txBox="1"/>
          <p:nvPr/>
        </p:nvSpPr>
        <p:spPr>
          <a:xfrm>
            <a:off x="2362200" y="4572001"/>
            <a:ext cx="52578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電子商務商業服務網站（例如：雅虎</a:t>
            </a:r>
            <a:r>
              <a:rPr lang="en-US" altLang="zh-TW" sz="1600" dirty="0" err="1" smtClean="0"/>
              <a:t>Aabaco</a:t>
            </a:r>
            <a:r>
              <a:rPr lang="zh-TW" altLang="en-US" sz="1600" dirty="0" smtClean="0"/>
              <a:t>小型企業）</a:t>
            </a:r>
          </a:p>
        </p:txBody>
      </p:sp>
      <p:sp>
        <p:nvSpPr>
          <p:cNvPr id="11" name="文字方塊 10"/>
          <p:cNvSpPr txBox="1"/>
          <p:nvPr/>
        </p:nvSpPr>
        <p:spPr>
          <a:xfrm>
            <a:off x="5652052" y="4969565"/>
            <a:ext cx="23622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開源商業服務軟體</a:t>
            </a:r>
          </a:p>
        </p:txBody>
      </p:sp>
      <p:sp>
        <p:nvSpPr>
          <p:cNvPr id="12" name="文字方塊 11"/>
          <p:cNvSpPr txBox="1"/>
          <p:nvPr/>
        </p:nvSpPr>
        <p:spPr>
          <a:xfrm>
            <a:off x="3505200" y="3276600"/>
            <a:ext cx="11049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訂單管理</a:t>
            </a:r>
          </a:p>
        </p:txBody>
      </p:sp>
      <p:sp>
        <p:nvSpPr>
          <p:cNvPr id="13" name="文字方塊 12"/>
          <p:cNvSpPr txBox="1"/>
          <p:nvPr/>
        </p:nvSpPr>
        <p:spPr>
          <a:xfrm>
            <a:off x="3527563" y="3856385"/>
            <a:ext cx="1770822"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兩個主要選項</a:t>
            </a:r>
          </a:p>
        </p:txBody>
      </p:sp>
    </p:spTree>
    <p:extLst>
      <p:ext uri="{BB962C8B-B14F-4D97-AF65-F5344CB8AC3E}">
        <p14:creationId xmlns:p14="http://schemas.microsoft.com/office/powerpoint/2010/main" val="19089002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Merchant Server Software Packages (2 of 2)</a:t>
            </a:r>
          </a:p>
        </p:txBody>
      </p:sp>
      <p:sp>
        <p:nvSpPr>
          <p:cNvPr id="3" name="Content Placeholder 2"/>
          <p:cNvSpPr>
            <a:spLocks noGrp="1"/>
          </p:cNvSpPr>
          <p:nvPr>
            <p:ph idx="1"/>
          </p:nvPr>
        </p:nvSpPr>
        <p:spPr/>
        <p:txBody>
          <a:bodyPr/>
          <a:lstStyle/>
          <a:p>
            <a:r>
              <a:rPr lang="en-US" dirty="0"/>
              <a:t>Key factors in selecting a package</a:t>
            </a:r>
          </a:p>
          <a:p>
            <a:pPr lvl="1"/>
            <a:r>
              <a:rPr lang="en-US" dirty="0"/>
              <a:t>Functionality</a:t>
            </a:r>
          </a:p>
          <a:p>
            <a:pPr lvl="1"/>
            <a:r>
              <a:rPr lang="en-US" dirty="0"/>
              <a:t>Support for different business models, including m-commerce</a:t>
            </a:r>
          </a:p>
          <a:p>
            <a:pPr lvl="1"/>
            <a:r>
              <a:rPr lang="en-US" dirty="0"/>
              <a:t>Business process modeling tools</a:t>
            </a:r>
          </a:p>
          <a:p>
            <a:pPr lvl="1"/>
            <a:r>
              <a:rPr lang="en-US" dirty="0"/>
              <a:t>Visual site management and reporting</a:t>
            </a:r>
          </a:p>
          <a:p>
            <a:pPr lvl="1"/>
            <a:r>
              <a:rPr lang="en-US" dirty="0"/>
              <a:t>Performance and scalability</a:t>
            </a:r>
          </a:p>
          <a:p>
            <a:pPr lvl="1"/>
            <a:r>
              <a:rPr lang="en-US" dirty="0"/>
              <a:t>Connectivity to existing business systems</a:t>
            </a:r>
          </a:p>
          <a:p>
            <a:pPr lvl="1"/>
            <a:r>
              <a:rPr lang="en-US" dirty="0"/>
              <a:t>Compliance with standards</a:t>
            </a:r>
          </a:p>
          <a:p>
            <a:pPr lvl="1"/>
            <a:r>
              <a:rPr lang="en-US" dirty="0"/>
              <a:t>Global and multicultural capability</a:t>
            </a:r>
          </a:p>
          <a:p>
            <a:pPr lvl="1"/>
            <a:r>
              <a:rPr lang="en-US" dirty="0"/>
              <a:t>Local sales tax and shipping rules</a:t>
            </a:r>
          </a:p>
        </p:txBody>
      </p:sp>
      <p:sp>
        <p:nvSpPr>
          <p:cNvPr id="4" name="文字方塊 3"/>
          <p:cNvSpPr txBox="1"/>
          <p:nvPr/>
        </p:nvSpPr>
        <p:spPr>
          <a:xfrm>
            <a:off x="609600" y="457200"/>
            <a:ext cx="6629400" cy="400110"/>
          </a:xfrm>
          <a:prstGeom prst="rect">
            <a:avLst/>
          </a:prstGeom>
          <a:solidFill>
            <a:schemeClr val="accent4">
              <a:lumMod val="60000"/>
              <a:lumOff val="40000"/>
            </a:schemeClr>
          </a:solidFill>
        </p:spPr>
        <p:txBody>
          <a:bodyPr wrap="square" rtlCol="0">
            <a:spAutoFit/>
          </a:bodyPr>
          <a:lstStyle/>
          <a:p>
            <a:pPr algn="ctr"/>
            <a:r>
              <a:rPr lang="zh-TW" altLang="en-US" sz="2000" dirty="0" smtClean="0"/>
              <a:t>商業服務套裝軟體</a:t>
            </a:r>
          </a:p>
        </p:txBody>
      </p:sp>
      <p:sp>
        <p:nvSpPr>
          <p:cNvPr id="5" name="文字方塊 4"/>
          <p:cNvSpPr txBox="1"/>
          <p:nvPr/>
        </p:nvSpPr>
        <p:spPr>
          <a:xfrm>
            <a:off x="762000" y="1278835"/>
            <a:ext cx="54102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選擇套裝的關鍵因素</a:t>
            </a:r>
          </a:p>
        </p:txBody>
      </p:sp>
      <p:sp>
        <p:nvSpPr>
          <p:cNvPr id="6" name="文字方塊 5"/>
          <p:cNvSpPr txBox="1"/>
          <p:nvPr/>
        </p:nvSpPr>
        <p:spPr>
          <a:xfrm>
            <a:off x="2743200" y="2057400"/>
            <a:ext cx="9906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功能</a:t>
            </a:r>
          </a:p>
        </p:txBody>
      </p:sp>
      <p:sp>
        <p:nvSpPr>
          <p:cNvPr id="7" name="文字方塊 6"/>
          <p:cNvSpPr txBox="1"/>
          <p:nvPr/>
        </p:nvSpPr>
        <p:spPr>
          <a:xfrm>
            <a:off x="4800600" y="2226677"/>
            <a:ext cx="34290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支持不同商業模式，包括電子商務</a:t>
            </a:r>
          </a:p>
        </p:txBody>
      </p:sp>
      <p:sp>
        <p:nvSpPr>
          <p:cNvPr id="8" name="文字方塊 7"/>
          <p:cNvSpPr txBox="1"/>
          <p:nvPr/>
        </p:nvSpPr>
        <p:spPr>
          <a:xfrm>
            <a:off x="4953000" y="2861846"/>
            <a:ext cx="22860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企業流程模型工具</a:t>
            </a:r>
          </a:p>
        </p:txBody>
      </p:sp>
      <p:sp>
        <p:nvSpPr>
          <p:cNvPr id="9" name="文字方塊 8"/>
          <p:cNvSpPr txBox="1"/>
          <p:nvPr/>
        </p:nvSpPr>
        <p:spPr>
          <a:xfrm>
            <a:off x="5524500" y="3239533"/>
            <a:ext cx="22479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視覺網站管理和報告</a:t>
            </a:r>
          </a:p>
        </p:txBody>
      </p:sp>
      <p:sp>
        <p:nvSpPr>
          <p:cNvPr id="10" name="文字方塊 9"/>
          <p:cNvSpPr txBox="1"/>
          <p:nvPr/>
        </p:nvSpPr>
        <p:spPr>
          <a:xfrm>
            <a:off x="4423741" y="3623846"/>
            <a:ext cx="22479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性能和可擴展性</a:t>
            </a:r>
          </a:p>
        </p:txBody>
      </p:sp>
      <p:sp>
        <p:nvSpPr>
          <p:cNvPr id="11" name="文字方塊 10"/>
          <p:cNvSpPr txBox="1"/>
          <p:nvPr/>
        </p:nvSpPr>
        <p:spPr>
          <a:xfrm>
            <a:off x="5943600" y="4006093"/>
            <a:ext cx="22479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連接到現有的業務系統</a:t>
            </a:r>
          </a:p>
        </p:txBody>
      </p:sp>
      <p:sp>
        <p:nvSpPr>
          <p:cNvPr id="12" name="文字方塊 11"/>
          <p:cNvSpPr txBox="1"/>
          <p:nvPr/>
        </p:nvSpPr>
        <p:spPr>
          <a:xfrm>
            <a:off x="4343400" y="4385846"/>
            <a:ext cx="10668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符合標準</a:t>
            </a:r>
          </a:p>
        </p:txBody>
      </p:sp>
      <p:sp>
        <p:nvSpPr>
          <p:cNvPr id="13" name="文字方塊 12"/>
          <p:cNvSpPr txBox="1"/>
          <p:nvPr/>
        </p:nvSpPr>
        <p:spPr>
          <a:xfrm>
            <a:off x="5059016" y="4766846"/>
            <a:ext cx="2332383"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全球化和多元文化能力</a:t>
            </a:r>
          </a:p>
        </p:txBody>
      </p:sp>
      <p:sp>
        <p:nvSpPr>
          <p:cNvPr id="14" name="文字方塊 13"/>
          <p:cNvSpPr txBox="1"/>
          <p:nvPr/>
        </p:nvSpPr>
        <p:spPr>
          <a:xfrm>
            <a:off x="5059015" y="5147846"/>
            <a:ext cx="2332383"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當地銷售稅和運費規定</a:t>
            </a:r>
          </a:p>
        </p:txBody>
      </p:sp>
    </p:spTree>
    <p:extLst>
      <p:ext uri="{BB962C8B-B14F-4D97-AF65-F5344CB8AC3E}">
        <p14:creationId xmlns:p14="http://schemas.microsoft.com/office/powerpoint/2010/main" val="36797233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t>
            </a:r>
            <a:r>
              <a:rPr lang="en-US" dirty="0" smtClean="0"/>
              <a:t>Hardware</a:t>
            </a:r>
            <a:endParaRPr lang="en-US" dirty="0"/>
          </a:p>
        </p:txBody>
      </p:sp>
      <p:sp>
        <p:nvSpPr>
          <p:cNvPr id="3" name="Content Placeholder 2"/>
          <p:cNvSpPr>
            <a:spLocks noGrp="1"/>
          </p:cNvSpPr>
          <p:nvPr>
            <p:ph idx="1"/>
          </p:nvPr>
        </p:nvSpPr>
        <p:spPr/>
        <p:txBody>
          <a:bodyPr/>
          <a:lstStyle/>
          <a:p>
            <a:r>
              <a:rPr lang="en-US" dirty="0"/>
              <a:t>Hardware platform: </a:t>
            </a:r>
          </a:p>
          <a:p>
            <a:pPr lvl="1"/>
            <a:r>
              <a:rPr lang="en-US" dirty="0"/>
              <a:t>Underlying computing equipment needed for </a:t>
            </a:r>
            <a:br>
              <a:rPr lang="en-US" dirty="0"/>
            </a:br>
            <a:r>
              <a:rPr lang="en-US" dirty="0"/>
              <a:t>e-commerce functionality</a:t>
            </a:r>
          </a:p>
          <a:p>
            <a:r>
              <a:rPr lang="en-US" dirty="0"/>
              <a:t>Objective:</a:t>
            </a:r>
          </a:p>
          <a:p>
            <a:pPr lvl="1"/>
            <a:r>
              <a:rPr lang="en-US" dirty="0"/>
              <a:t>Enough platform capacity to meet peak demand without wasting money</a:t>
            </a:r>
          </a:p>
          <a:p>
            <a:r>
              <a:rPr lang="en-US" dirty="0"/>
              <a:t>Important to understand the factors that affect speed, capacity, and scalability of a site</a:t>
            </a:r>
          </a:p>
        </p:txBody>
      </p:sp>
      <p:sp>
        <p:nvSpPr>
          <p:cNvPr id="4" name="文字方塊 3"/>
          <p:cNvSpPr txBox="1"/>
          <p:nvPr/>
        </p:nvSpPr>
        <p:spPr>
          <a:xfrm>
            <a:off x="914400" y="457200"/>
            <a:ext cx="2667000" cy="400110"/>
          </a:xfrm>
          <a:prstGeom prst="rect">
            <a:avLst/>
          </a:prstGeom>
          <a:solidFill>
            <a:schemeClr val="accent4">
              <a:lumMod val="60000"/>
              <a:lumOff val="40000"/>
            </a:schemeClr>
          </a:solidFill>
        </p:spPr>
        <p:txBody>
          <a:bodyPr wrap="square" rtlCol="0">
            <a:spAutoFit/>
          </a:bodyPr>
          <a:lstStyle/>
          <a:p>
            <a:pPr algn="ctr"/>
            <a:r>
              <a:rPr lang="zh-TW" altLang="en-US" sz="2000" dirty="0" smtClean="0"/>
              <a:t>選擇硬體</a:t>
            </a:r>
          </a:p>
        </p:txBody>
      </p:sp>
      <p:sp>
        <p:nvSpPr>
          <p:cNvPr id="5" name="文字方塊 4"/>
          <p:cNvSpPr txBox="1"/>
          <p:nvPr/>
        </p:nvSpPr>
        <p:spPr>
          <a:xfrm>
            <a:off x="3810000" y="1611868"/>
            <a:ext cx="1828800" cy="369332"/>
          </a:xfrm>
          <a:prstGeom prst="rect">
            <a:avLst/>
          </a:prstGeom>
          <a:solidFill>
            <a:schemeClr val="accent4">
              <a:lumMod val="60000"/>
              <a:lumOff val="40000"/>
            </a:schemeClr>
          </a:solidFill>
        </p:spPr>
        <p:txBody>
          <a:bodyPr wrap="square" rtlCol="0">
            <a:spAutoFit/>
          </a:bodyPr>
          <a:lstStyle/>
          <a:p>
            <a:pPr algn="ctr"/>
            <a:r>
              <a:rPr lang="zh-TW" altLang="en-US" dirty="0" smtClean="0"/>
              <a:t>硬體平台：</a:t>
            </a:r>
          </a:p>
        </p:txBody>
      </p:sp>
      <p:sp>
        <p:nvSpPr>
          <p:cNvPr id="6" name="文字方塊 5"/>
          <p:cNvSpPr txBox="1"/>
          <p:nvPr/>
        </p:nvSpPr>
        <p:spPr>
          <a:xfrm>
            <a:off x="4114800" y="2404646"/>
            <a:ext cx="36576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電子商務功能所需的基礎計算設備</a:t>
            </a:r>
          </a:p>
        </p:txBody>
      </p:sp>
      <p:sp>
        <p:nvSpPr>
          <p:cNvPr id="7" name="文字方塊 6"/>
          <p:cNvSpPr txBox="1"/>
          <p:nvPr/>
        </p:nvSpPr>
        <p:spPr>
          <a:xfrm>
            <a:off x="2362200" y="2971800"/>
            <a:ext cx="838200" cy="369332"/>
          </a:xfrm>
          <a:prstGeom prst="rect">
            <a:avLst/>
          </a:prstGeom>
          <a:solidFill>
            <a:schemeClr val="accent4">
              <a:lumMod val="60000"/>
              <a:lumOff val="40000"/>
            </a:schemeClr>
          </a:solidFill>
        </p:spPr>
        <p:txBody>
          <a:bodyPr wrap="square" rtlCol="0">
            <a:spAutoFit/>
          </a:bodyPr>
          <a:lstStyle/>
          <a:p>
            <a:pPr algn="ctr"/>
            <a:r>
              <a:rPr lang="zh-TW" altLang="en-US" dirty="0" smtClean="0"/>
              <a:t>目的：</a:t>
            </a:r>
          </a:p>
        </p:txBody>
      </p:sp>
      <p:sp>
        <p:nvSpPr>
          <p:cNvPr id="8" name="文字方塊 7"/>
          <p:cNvSpPr txBox="1"/>
          <p:nvPr/>
        </p:nvSpPr>
        <p:spPr>
          <a:xfrm>
            <a:off x="2057400" y="3733800"/>
            <a:ext cx="4648200" cy="338554"/>
          </a:xfrm>
          <a:prstGeom prst="rect">
            <a:avLst/>
          </a:prstGeom>
          <a:solidFill>
            <a:schemeClr val="accent4">
              <a:lumMod val="60000"/>
              <a:lumOff val="40000"/>
            </a:schemeClr>
          </a:solidFill>
        </p:spPr>
        <p:txBody>
          <a:bodyPr wrap="square" rtlCol="0">
            <a:spAutoFit/>
          </a:bodyPr>
          <a:lstStyle/>
          <a:p>
            <a:pPr algn="ctr"/>
            <a:r>
              <a:rPr lang="zh-TW" altLang="en-US" sz="1600" dirty="0"/>
              <a:t>足夠的平台容量來滿足高峰需求而不浪費金錢</a:t>
            </a:r>
            <a:endParaRPr lang="zh-TW" altLang="en-US" sz="1600" dirty="0" smtClean="0"/>
          </a:p>
        </p:txBody>
      </p:sp>
      <p:sp>
        <p:nvSpPr>
          <p:cNvPr id="9" name="文字方塊 8"/>
          <p:cNvSpPr txBox="1"/>
          <p:nvPr/>
        </p:nvSpPr>
        <p:spPr>
          <a:xfrm>
            <a:off x="685800" y="5105401"/>
            <a:ext cx="58674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重要的是要了解影響網站速度、容量和可擴展性的因素</a:t>
            </a:r>
          </a:p>
        </p:txBody>
      </p:sp>
    </p:spTree>
    <p:extLst>
      <p:ext uri="{BB962C8B-B14F-4D97-AF65-F5344CB8AC3E}">
        <p14:creationId xmlns:p14="http://schemas.microsoft.com/office/powerpoint/2010/main" val="12336946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Right-Sizing Your Hardware Platform: </a:t>
            </a:r>
            <a:br>
              <a:rPr lang="en-US" dirty="0"/>
            </a:br>
            <a:r>
              <a:rPr lang="en-US" dirty="0"/>
              <a:t>The Demand Side</a:t>
            </a:r>
          </a:p>
        </p:txBody>
      </p:sp>
      <p:sp>
        <p:nvSpPr>
          <p:cNvPr id="3" name="Content Placeholder 2"/>
          <p:cNvSpPr>
            <a:spLocks noGrp="1"/>
          </p:cNvSpPr>
          <p:nvPr>
            <p:ph idx="1"/>
          </p:nvPr>
        </p:nvSpPr>
        <p:spPr/>
        <p:txBody>
          <a:bodyPr/>
          <a:lstStyle/>
          <a:p>
            <a:r>
              <a:rPr lang="en-US" dirty="0"/>
              <a:t>Customer demand: </a:t>
            </a:r>
          </a:p>
          <a:p>
            <a:pPr lvl="1"/>
            <a:r>
              <a:rPr lang="en-US" dirty="0"/>
              <a:t>Most important factor affecting speed of site</a:t>
            </a:r>
          </a:p>
          <a:p>
            <a:r>
              <a:rPr lang="en-US" dirty="0"/>
              <a:t>Factors in overall demand:</a:t>
            </a:r>
          </a:p>
          <a:p>
            <a:pPr lvl="1"/>
            <a:r>
              <a:rPr lang="en-US" dirty="0"/>
              <a:t>Number of simultaneous users in peak periods</a:t>
            </a:r>
          </a:p>
          <a:p>
            <a:pPr lvl="1"/>
            <a:r>
              <a:rPr lang="en-US" dirty="0"/>
              <a:t>Nature of customer requests (user profile)</a:t>
            </a:r>
          </a:p>
          <a:p>
            <a:pPr lvl="1"/>
            <a:r>
              <a:rPr lang="en-US" dirty="0"/>
              <a:t>Type of content (dynamic vs. static web pages)</a:t>
            </a:r>
          </a:p>
          <a:p>
            <a:pPr lvl="1"/>
            <a:r>
              <a:rPr lang="en-US" dirty="0"/>
              <a:t>Required security</a:t>
            </a:r>
          </a:p>
          <a:p>
            <a:pPr lvl="1"/>
            <a:r>
              <a:rPr lang="en-US" dirty="0"/>
              <a:t>Number of items in inventory</a:t>
            </a:r>
          </a:p>
          <a:p>
            <a:pPr lvl="1"/>
            <a:r>
              <a:rPr lang="en-US" dirty="0"/>
              <a:t>Number of page requests</a:t>
            </a:r>
          </a:p>
          <a:p>
            <a:pPr lvl="1"/>
            <a:r>
              <a:rPr lang="en-US" dirty="0"/>
              <a:t>Speed of legacy applications</a:t>
            </a:r>
          </a:p>
        </p:txBody>
      </p:sp>
      <p:sp>
        <p:nvSpPr>
          <p:cNvPr id="4" name="文字方塊 3"/>
          <p:cNvSpPr txBox="1"/>
          <p:nvPr/>
        </p:nvSpPr>
        <p:spPr>
          <a:xfrm>
            <a:off x="3886200" y="838200"/>
            <a:ext cx="4267200" cy="400110"/>
          </a:xfrm>
          <a:prstGeom prst="rect">
            <a:avLst/>
          </a:prstGeom>
          <a:solidFill>
            <a:schemeClr val="accent4">
              <a:lumMod val="60000"/>
              <a:lumOff val="40000"/>
            </a:schemeClr>
          </a:solidFill>
        </p:spPr>
        <p:txBody>
          <a:bodyPr wrap="square" rtlCol="0">
            <a:spAutoFit/>
          </a:bodyPr>
          <a:lstStyle/>
          <a:p>
            <a:pPr algn="ctr"/>
            <a:r>
              <a:rPr lang="zh-TW" altLang="en-US" sz="2000" dirty="0" smtClean="0"/>
              <a:t>正確調整硬體平台的大小：需求方面</a:t>
            </a:r>
          </a:p>
        </p:txBody>
      </p:sp>
      <p:sp>
        <p:nvSpPr>
          <p:cNvPr id="5" name="文字方塊 4"/>
          <p:cNvSpPr txBox="1"/>
          <p:nvPr/>
        </p:nvSpPr>
        <p:spPr>
          <a:xfrm>
            <a:off x="3886200" y="1611868"/>
            <a:ext cx="1905000" cy="369332"/>
          </a:xfrm>
          <a:prstGeom prst="rect">
            <a:avLst/>
          </a:prstGeom>
          <a:solidFill>
            <a:schemeClr val="accent4">
              <a:lumMod val="60000"/>
              <a:lumOff val="40000"/>
            </a:schemeClr>
          </a:solidFill>
        </p:spPr>
        <p:txBody>
          <a:bodyPr wrap="square" rtlCol="0">
            <a:spAutoFit/>
          </a:bodyPr>
          <a:lstStyle/>
          <a:p>
            <a:pPr algn="ctr"/>
            <a:r>
              <a:rPr lang="zh-TW" altLang="en-US" dirty="0" smtClean="0"/>
              <a:t>客戶需求：</a:t>
            </a:r>
          </a:p>
        </p:txBody>
      </p:sp>
      <p:sp>
        <p:nvSpPr>
          <p:cNvPr id="6" name="文字方塊 5"/>
          <p:cNvSpPr txBox="1"/>
          <p:nvPr/>
        </p:nvSpPr>
        <p:spPr>
          <a:xfrm>
            <a:off x="6172200" y="2057400"/>
            <a:ext cx="28956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影響網站速度的最重要因素</a:t>
            </a:r>
          </a:p>
        </p:txBody>
      </p:sp>
      <p:sp>
        <p:nvSpPr>
          <p:cNvPr id="7" name="文字方塊 6"/>
          <p:cNvSpPr txBox="1"/>
          <p:nvPr/>
        </p:nvSpPr>
        <p:spPr>
          <a:xfrm>
            <a:off x="4953000" y="2667000"/>
            <a:ext cx="1905000" cy="369332"/>
          </a:xfrm>
          <a:prstGeom prst="rect">
            <a:avLst/>
          </a:prstGeom>
          <a:solidFill>
            <a:schemeClr val="accent4">
              <a:lumMod val="60000"/>
              <a:lumOff val="40000"/>
            </a:schemeClr>
          </a:solidFill>
        </p:spPr>
        <p:txBody>
          <a:bodyPr wrap="square" rtlCol="0">
            <a:spAutoFit/>
          </a:bodyPr>
          <a:lstStyle/>
          <a:p>
            <a:pPr algn="ctr"/>
            <a:r>
              <a:rPr lang="zh-TW" altLang="en-US" dirty="0" smtClean="0"/>
              <a:t>總體需求因素：</a:t>
            </a:r>
          </a:p>
        </p:txBody>
      </p:sp>
      <p:sp>
        <p:nvSpPr>
          <p:cNvPr id="8" name="文字方塊 7"/>
          <p:cNvSpPr txBox="1"/>
          <p:nvPr/>
        </p:nvSpPr>
        <p:spPr>
          <a:xfrm>
            <a:off x="6553200" y="3090446"/>
            <a:ext cx="1905000" cy="338554"/>
          </a:xfrm>
          <a:prstGeom prst="rect">
            <a:avLst/>
          </a:prstGeom>
          <a:solidFill>
            <a:schemeClr val="accent4">
              <a:lumMod val="60000"/>
              <a:lumOff val="40000"/>
            </a:schemeClr>
          </a:solidFill>
        </p:spPr>
        <p:txBody>
          <a:bodyPr wrap="square" rtlCol="0">
            <a:spAutoFit/>
          </a:bodyPr>
          <a:lstStyle/>
          <a:p>
            <a:pPr algn="ctr"/>
            <a:r>
              <a:rPr lang="zh-TW" altLang="en-US" sz="1600" dirty="0"/>
              <a:t>高峰期同時用戶數</a:t>
            </a:r>
            <a:endParaRPr lang="zh-TW" altLang="en-US" sz="1600" dirty="0" smtClean="0"/>
          </a:p>
        </p:txBody>
      </p:sp>
      <p:sp>
        <p:nvSpPr>
          <p:cNvPr id="9" name="文字方塊 8"/>
          <p:cNvSpPr txBox="1"/>
          <p:nvPr/>
        </p:nvSpPr>
        <p:spPr>
          <a:xfrm>
            <a:off x="5993296" y="3471447"/>
            <a:ext cx="3074504" cy="338554"/>
          </a:xfrm>
          <a:prstGeom prst="rect">
            <a:avLst/>
          </a:prstGeom>
          <a:solidFill>
            <a:schemeClr val="accent4">
              <a:lumMod val="60000"/>
              <a:lumOff val="40000"/>
            </a:schemeClr>
          </a:solidFill>
        </p:spPr>
        <p:txBody>
          <a:bodyPr wrap="square" rtlCol="0">
            <a:spAutoFit/>
          </a:bodyPr>
          <a:lstStyle/>
          <a:p>
            <a:pPr algn="ctr"/>
            <a:r>
              <a:rPr lang="zh-TW" altLang="en-US" sz="1600" dirty="0"/>
              <a:t>客戶請求的性質（用戶配置文件）</a:t>
            </a:r>
            <a:endParaRPr lang="zh-TW" altLang="en-US" sz="1600" dirty="0" smtClean="0"/>
          </a:p>
        </p:txBody>
      </p:sp>
      <p:sp>
        <p:nvSpPr>
          <p:cNvPr id="10" name="文字方塊 9"/>
          <p:cNvSpPr txBox="1"/>
          <p:nvPr/>
        </p:nvSpPr>
        <p:spPr>
          <a:xfrm>
            <a:off x="6477000" y="3886200"/>
            <a:ext cx="2743200" cy="307777"/>
          </a:xfrm>
          <a:prstGeom prst="rect">
            <a:avLst/>
          </a:prstGeom>
          <a:solidFill>
            <a:schemeClr val="accent4">
              <a:lumMod val="60000"/>
              <a:lumOff val="40000"/>
            </a:schemeClr>
          </a:solidFill>
        </p:spPr>
        <p:txBody>
          <a:bodyPr wrap="square" rtlCol="0">
            <a:spAutoFit/>
          </a:bodyPr>
          <a:lstStyle/>
          <a:p>
            <a:pPr algn="ctr"/>
            <a:r>
              <a:rPr lang="zh-TW" altLang="en-US" sz="1400" dirty="0"/>
              <a:t>內容類型（動態網頁與靜態網頁）</a:t>
            </a:r>
            <a:endParaRPr lang="zh-TW" altLang="en-US" sz="1400" dirty="0" smtClean="0"/>
          </a:p>
        </p:txBody>
      </p:sp>
      <p:sp>
        <p:nvSpPr>
          <p:cNvPr id="11" name="文字方塊 10"/>
          <p:cNvSpPr txBox="1"/>
          <p:nvPr/>
        </p:nvSpPr>
        <p:spPr>
          <a:xfrm>
            <a:off x="3276600" y="4233446"/>
            <a:ext cx="12954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所需的安全</a:t>
            </a:r>
          </a:p>
        </p:txBody>
      </p:sp>
      <p:sp>
        <p:nvSpPr>
          <p:cNvPr id="12" name="文字方塊 11"/>
          <p:cNvSpPr txBox="1"/>
          <p:nvPr/>
        </p:nvSpPr>
        <p:spPr>
          <a:xfrm>
            <a:off x="4495800" y="4614447"/>
            <a:ext cx="1905000" cy="338554"/>
          </a:xfrm>
          <a:prstGeom prst="rect">
            <a:avLst/>
          </a:prstGeom>
          <a:solidFill>
            <a:schemeClr val="accent4">
              <a:lumMod val="60000"/>
              <a:lumOff val="40000"/>
            </a:schemeClr>
          </a:solidFill>
        </p:spPr>
        <p:txBody>
          <a:bodyPr wrap="square" rtlCol="0">
            <a:spAutoFit/>
          </a:bodyPr>
          <a:lstStyle/>
          <a:p>
            <a:pPr algn="ctr"/>
            <a:r>
              <a:rPr lang="zh-TW" altLang="en-US" sz="1600" dirty="0"/>
              <a:t>庫存中的物品數量</a:t>
            </a:r>
            <a:endParaRPr lang="zh-TW" altLang="en-US" sz="1600" dirty="0" smtClean="0"/>
          </a:p>
        </p:txBody>
      </p:sp>
      <p:sp>
        <p:nvSpPr>
          <p:cNvPr id="13" name="文字方塊 12"/>
          <p:cNvSpPr txBox="1"/>
          <p:nvPr/>
        </p:nvSpPr>
        <p:spPr>
          <a:xfrm>
            <a:off x="4147930" y="4995446"/>
            <a:ext cx="156707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頁面請求數量</a:t>
            </a:r>
          </a:p>
        </p:txBody>
      </p:sp>
      <p:sp>
        <p:nvSpPr>
          <p:cNvPr id="14" name="文字方塊 13"/>
          <p:cNvSpPr txBox="1"/>
          <p:nvPr/>
        </p:nvSpPr>
        <p:spPr>
          <a:xfrm>
            <a:off x="4502426" y="5410201"/>
            <a:ext cx="2203174" cy="338554"/>
          </a:xfrm>
          <a:prstGeom prst="rect">
            <a:avLst/>
          </a:prstGeom>
          <a:solidFill>
            <a:schemeClr val="accent4">
              <a:lumMod val="60000"/>
              <a:lumOff val="40000"/>
            </a:schemeClr>
          </a:solidFill>
        </p:spPr>
        <p:txBody>
          <a:bodyPr wrap="square" rtlCol="0">
            <a:spAutoFit/>
          </a:bodyPr>
          <a:lstStyle/>
          <a:p>
            <a:pPr algn="ctr"/>
            <a:r>
              <a:rPr lang="zh-TW" altLang="en-US" sz="1600" dirty="0"/>
              <a:t>遺留</a:t>
            </a:r>
            <a:r>
              <a:rPr lang="zh-TW" altLang="en-US" sz="1600" dirty="0" smtClean="0"/>
              <a:t>應用程式的</a:t>
            </a:r>
            <a:r>
              <a:rPr lang="zh-TW" altLang="en-US" sz="1600" dirty="0"/>
              <a:t>速度</a:t>
            </a:r>
            <a:endParaRPr lang="zh-TW" altLang="en-US" sz="1600" dirty="0" smtClean="0"/>
          </a:p>
        </p:txBody>
      </p:sp>
    </p:spTree>
    <p:extLst>
      <p:ext uri="{BB962C8B-B14F-4D97-AF65-F5344CB8AC3E}">
        <p14:creationId xmlns:p14="http://schemas.microsoft.com/office/powerpoint/2010/main" val="13226809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Right-Sizing Your Hardware Platform:</a:t>
            </a:r>
            <a:br>
              <a:rPr lang="en-US" dirty="0"/>
            </a:br>
            <a:r>
              <a:rPr lang="en-US" dirty="0"/>
              <a:t>The Supply Side</a:t>
            </a:r>
          </a:p>
        </p:txBody>
      </p:sp>
      <p:sp>
        <p:nvSpPr>
          <p:cNvPr id="3" name="Content Placeholder 2"/>
          <p:cNvSpPr>
            <a:spLocks noGrp="1"/>
          </p:cNvSpPr>
          <p:nvPr>
            <p:ph idx="1"/>
          </p:nvPr>
        </p:nvSpPr>
        <p:spPr/>
        <p:txBody>
          <a:bodyPr/>
          <a:lstStyle/>
          <a:p>
            <a:r>
              <a:rPr lang="en-US" dirty="0"/>
              <a:t>Scalability: </a:t>
            </a:r>
          </a:p>
          <a:p>
            <a:pPr lvl="1"/>
            <a:r>
              <a:rPr lang="en-US" dirty="0"/>
              <a:t>Ability of site to increase in size as demand warrants</a:t>
            </a:r>
          </a:p>
          <a:p>
            <a:r>
              <a:rPr lang="en-US" dirty="0"/>
              <a:t>Ways to scale hardware:</a:t>
            </a:r>
          </a:p>
          <a:p>
            <a:pPr lvl="1"/>
            <a:r>
              <a:rPr lang="en-US" dirty="0"/>
              <a:t>Vertically</a:t>
            </a:r>
          </a:p>
          <a:p>
            <a:pPr lvl="2"/>
            <a:r>
              <a:rPr lang="en-US" dirty="0"/>
              <a:t>Increase processing power of individual components</a:t>
            </a:r>
          </a:p>
          <a:p>
            <a:pPr lvl="1"/>
            <a:r>
              <a:rPr lang="en-US" dirty="0"/>
              <a:t>Horizontally</a:t>
            </a:r>
          </a:p>
          <a:p>
            <a:pPr lvl="2"/>
            <a:r>
              <a:rPr lang="en-US" dirty="0"/>
              <a:t>Employ multiple computers to share workload</a:t>
            </a:r>
          </a:p>
          <a:p>
            <a:pPr lvl="1"/>
            <a:r>
              <a:rPr lang="en-US" dirty="0"/>
              <a:t>Improve processing architecture</a:t>
            </a:r>
          </a:p>
          <a:p>
            <a:pPr lvl="1"/>
            <a:r>
              <a:rPr lang="en-US" dirty="0"/>
              <a:t>Outsource to cloud service, CDN</a:t>
            </a:r>
          </a:p>
        </p:txBody>
      </p:sp>
      <p:sp>
        <p:nvSpPr>
          <p:cNvPr id="4" name="文字方塊 3"/>
          <p:cNvSpPr txBox="1"/>
          <p:nvPr/>
        </p:nvSpPr>
        <p:spPr>
          <a:xfrm>
            <a:off x="3657600" y="895290"/>
            <a:ext cx="4267200" cy="400110"/>
          </a:xfrm>
          <a:prstGeom prst="rect">
            <a:avLst/>
          </a:prstGeom>
          <a:solidFill>
            <a:schemeClr val="accent4">
              <a:lumMod val="60000"/>
              <a:lumOff val="40000"/>
            </a:schemeClr>
          </a:solidFill>
        </p:spPr>
        <p:txBody>
          <a:bodyPr wrap="square" rtlCol="0">
            <a:spAutoFit/>
          </a:bodyPr>
          <a:lstStyle/>
          <a:p>
            <a:pPr algn="ctr"/>
            <a:r>
              <a:rPr lang="zh-TW" altLang="en-US" sz="2000" dirty="0" smtClean="0"/>
              <a:t>正確調整硬體平台的大小：供應方面</a:t>
            </a:r>
          </a:p>
        </p:txBody>
      </p:sp>
      <p:sp>
        <p:nvSpPr>
          <p:cNvPr id="5" name="文字方塊 4"/>
          <p:cNvSpPr txBox="1"/>
          <p:nvPr/>
        </p:nvSpPr>
        <p:spPr>
          <a:xfrm>
            <a:off x="2438400" y="1611868"/>
            <a:ext cx="1676400" cy="369332"/>
          </a:xfrm>
          <a:prstGeom prst="rect">
            <a:avLst/>
          </a:prstGeom>
          <a:solidFill>
            <a:schemeClr val="accent4">
              <a:lumMod val="60000"/>
              <a:lumOff val="40000"/>
            </a:schemeClr>
          </a:solidFill>
        </p:spPr>
        <p:txBody>
          <a:bodyPr wrap="square" rtlCol="0">
            <a:spAutoFit/>
          </a:bodyPr>
          <a:lstStyle/>
          <a:p>
            <a:pPr algn="ctr"/>
            <a:r>
              <a:rPr lang="zh-TW" altLang="en-US" dirty="0" smtClean="0"/>
              <a:t>可擴展性：</a:t>
            </a:r>
          </a:p>
        </p:txBody>
      </p:sp>
      <p:sp>
        <p:nvSpPr>
          <p:cNvPr id="6" name="文字方塊 5"/>
          <p:cNvSpPr txBox="1"/>
          <p:nvPr/>
        </p:nvSpPr>
        <p:spPr>
          <a:xfrm>
            <a:off x="1696278" y="2362200"/>
            <a:ext cx="4171122" cy="307777"/>
          </a:xfrm>
          <a:prstGeom prst="rect">
            <a:avLst/>
          </a:prstGeom>
          <a:solidFill>
            <a:schemeClr val="accent4">
              <a:lumMod val="60000"/>
              <a:lumOff val="40000"/>
            </a:schemeClr>
          </a:solidFill>
        </p:spPr>
        <p:txBody>
          <a:bodyPr wrap="square" rtlCol="0">
            <a:spAutoFit/>
          </a:bodyPr>
          <a:lstStyle/>
          <a:p>
            <a:pPr algn="ctr"/>
            <a:r>
              <a:rPr lang="zh-TW" altLang="en-US" sz="1400" dirty="0"/>
              <a:t>隨著需求的增加，網站的規模也隨之增加</a:t>
            </a:r>
            <a:endParaRPr lang="zh-TW" altLang="en-US" sz="1400" dirty="0" smtClean="0"/>
          </a:p>
        </p:txBody>
      </p:sp>
      <p:sp>
        <p:nvSpPr>
          <p:cNvPr id="7" name="文字方塊 6"/>
          <p:cNvSpPr txBox="1"/>
          <p:nvPr/>
        </p:nvSpPr>
        <p:spPr>
          <a:xfrm>
            <a:off x="4572000" y="2692544"/>
            <a:ext cx="1828800" cy="369332"/>
          </a:xfrm>
          <a:prstGeom prst="rect">
            <a:avLst/>
          </a:prstGeom>
          <a:solidFill>
            <a:schemeClr val="accent4">
              <a:lumMod val="60000"/>
              <a:lumOff val="40000"/>
            </a:schemeClr>
          </a:solidFill>
        </p:spPr>
        <p:txBody>
          <a:bodyPr wrap="square" rtlCol="0">
            <a:spAutoFit/>
          </a:bodyPr>
          <a:lstStyle/>
          <a:p>
            <a:pPr algn="ctr"/>
            <a:r>
              <a:rPr lang="zh-TW" altLang="en-US" dirty="0" smtClean="0"/>
              <a:t>擴展硬體的方法：</a:t>
            </a:r>
          </a:p>
        </p:txBody>
      </p:sp>
      <p:sp>
        <p:nvSpPr>
          <p:cNvPr id="8" name="文字方塊 7"/>
          <p:cNvSpPr txBox="1"/>
          <p:nvPr/>
        </p:nvSpPr>
        <p:spPr>
          <a:xfrm>
            <a:off x="2286000" y="3061876"/>
            <a:ext cx="7620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垂直</a:t>
            </a:r>
          </a:p>
        </p:txBody>
      </p:sp>
      <p:sp>
        <p:nvSpPr>
          <p:cNvPr id="9" name="文字方塊 8"/>
          <p:cNvSpPr txBox="1"/>
          <p:nvPr/>
        </p:nvSpPr>
        <p:spPr>
          <a:xfrm>
            <a:off x="2590800" y="3810000"/>
            <a:ext cx="7620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水平</a:t>
            </a:r>
          </a:p>
        </p:txBody>
      </p:sp>
      <p:sp>
        <p:nvSpPr>
          <p:cNvPr id="10" name="文字方塊 9"/>
          <p:cNvSpPr txBox="1"/>
          <p:nvPr/>
        </p:nvSpPr>
        <p:spPr>
          <a:xfrm>
            <a:off x="6364356" y="3429000"/>
            <a:ext cx="2627243" cy="338554"/>
          </a:xfrm>
          <a:prstGeom prst="rect">
            <a:avLst/>
          </a:prstGeom>
          <a:solidFill>
            <a:schemeClr val="accent4">
              <a:lumMod val="60000"/>
              <a:lumOff val="40000"/>
            </a:schemeClr>
          </a:solidFill>
        </p:spPr>
        <p:txBody>
          <a:bodyPr wrap="square" rtlCol="0">
            <a:spAutoFit/>
          </a:bodyPr>
          <a:lstStyle/>
          <a:p>
            <a:pPr algn="ctr"/>
            <a:r>
              <a:rPr lang="zh-TW" altLang="en-US" sz="1600" dirty="0"/>
              <a:t>提高單個組件的處理能力</a:t>
            </a:r>
            <a:endParaRPr lang="zh-TW" altLang="en-US" sz="1600" dirty="0" smtClean="0"/>
          </a:p>
        </p:txBody>
      </p:sp>
      <p:sp>
        <p:nvSpPr>
          <p:cNvPr id="11" name="文字方塊 10"/>
          <p:cNvSpPr txBox="1"/>
          <p:nvPr/>
        </p:nvSpPr>
        <p:spPr>
          <a:xfrm>
            <a:off x="5787887" y="4114800"/>
            <a:ext cx="2627243"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使用多台電腦共享工作量</a:t>
            </a:r>
          </a:p>
        </p:txBody>
      </p:sp>
      <p:sp>
        <p:nvSpPr>
          <p:cNvPr id="12" name="文字方塊 11"/>
          <p:cNvSpPr txBox="1"/>
          <p:nvPr/>
        </p:nvSpPr>
        <p:spPr>
          <a:xfrm>
            <a:off x="4876801" y="4495800"/>
            <a:ext cx="17526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改進處理架構</a:t>
            </a:r>
          </a:p>
        </p:txBody>
      </p:sp>
      <p:sp>
        <p:nvSpPr>
          <p:cNvPr id="13" name="文字方塊 12"/>
          <p:cNvSpPr txBox="1"/>
          <p:nvPr/>
        </p:nvSpPr>
        <p:spPr>
          <a:xfrm>
            <a:off x="4991100" y="4847606"/>
            <a:ext cx="17526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外包給雲端服務</a:t>
            </a:r>
          </a:p>
        </p:txBody>
      </p:sp>
      <p:sp>
        <p:nvSpPr>
          <p:cNvPr id="14" name="文字方塊 13"/>
          <p:cNvSpPr txBox="1"/>
          <p:nvPr/>
        </p:nvSpPr>
        <p:spPr>
          <a:xfrm>
            <a:off x="1833770" y="5300246"/>
            <a:ext cx="4909930" cy="338554"/>
          </a:xfrm>
          <a:prstGeom prst="rect">
            <a:avLst/>
          </a:prstGeom>
          <a:solidFill>
            <a:schemeClr val="accent4">
              <a:lumMod val="60000"/>
              <a:lumOff val="40000"/>
            </a:schemeClr>
          </a:solidFill>
        </p:spPr>
        <p:txBody>
          <a:bodyPr wrap="square" rtlCol="0">
            <a:spAutoFit/>
          </a:bodyPr>
          <a:lstStyle/>
          <a:p>
            <a:pPr algn="ctr"/>
            <a:r>
              <a:rPr lang="en-US" altLang="zh-TW" sz="1600" dirty="0" smtClean="0"/>
              <a:t>CDN</a:t>
            </a:r>
            <a:r>
              <a:rPr lang="zh-TW" altLang="en-US" sz="1600" dirty="0" smtClean="0"/>
              <a:t>全名</a:t>
            </a:r>
            <a:r>
              <a:rPr lang="en-US" altLang="zh-TW" sz="1600" dirty="0"/>
              <a:t>Content D</a:t>
            </a:r>
            <a:r>
              <a:rPr lang="en-US" altLang="zh-TW" sz="1600" dirty="0" smtClean="0"/>
              <a:t>elivery Network</a:t>
            </a:r>
            <a:r>
              <a:rPr lang="zh-TW" altLang="en-US" sz="1600" dirty="0" smtClean="0"/>
              <a:t>，內容傳遞網路</a:t>
            </a:r>
          </a:p>
        </p:txBody>
      </p:sp>
    </p:spTree>
    <p:extLst>
      <p:ext uri="{BB962C8B-B14F-4D97-AF65-F5344CB8AC3E}">
        <p14:creationId xmlns:p14="http://schemas.microsoft.com/office/powerpoint/2010/main" val="42882278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4.8: Vertical and Horizontal Scaling Techniques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12343109"/>
              </p:ext>
            </p:extLst>
          </p:nvPr>
        </p:nvGraphicFramePr>
        <p:xfrm>
          <a:off x="457200" y="1600200"/>
          <a:ext cx="8229600" cy="3713480"/>
        </p:xfrm>
        <a:graphic>
          <a:graphicData uri="http://schemas.openxmlformats.org/drawingml/2006/table">
            <a:tbl>
              <a:tblPr firstRow="1" bandRow="1">
                <a:tableStyleId>{3B4B98B0-60AC-42C2-AFA5-B58CD77FA1E5}</a:tableStyleId>
              </a:tblPr>
              <a:tblGrid>
                <a:gridCol w="3200400">
                  <a:extLst>
                    <a:ext uri="{9D8B030D-6E8A-4147-A177-3AD203B41FA5}">
                      <a16:colId xmlns:a16="http://schemas.microsoft.com/office/drawing/2014/main" xmlns="" val="20000"/>
                    </a:ext>
                  </a:extLst>
                </a:gridCol>
                <a:gridCol w="5029200">
                  <a:extLst>
                    <a:ext uri="{9D8B030D-6E8A-4147-A177-3AD203B41FA5}">
                      <a16:colId xmlns:a16="http://schemas.microsoft.com/office/drawing/2014/main" xmlns="" val="20001"/>
                    </a:ext>
                  </a:extLst>
                </a:gridCol>
              </a:tblGrid>
              <a:tr h="304800">
                <a:tc>
                  <a:txBody>
                    <a:bodyPr/>
                    <a:lstStyle/>
                    <a:p>
                      <a:r>
                        <a:rPr lang="en-US" sz="1400" dirty="0"/>
                        <a:t>TECHNIQUE</a:t>
                      </a:r>
                    </a:p>
                  </a:txBody>
                  <a:tcPr/>
                </a:tc>
                <a:tc>
                  <a:txBody>
                    <a:bodyPr/>
                    <a:lstStyle/>
                    <a:p>
                      <a:r>
                        <a:rPr lang="en-US" sz="1400" dirty="0"/>
                        <a:t>APPLICATION</a:t>
                      </a:r>
                    </a:p>
                  </a:txBody>
                  <a:tcPr/>
                </a:tc>
                <a:extLst>
                  <a:ext uri="{0D108BD9-81ED-4DB2-BD59-A6C34878D82A}">
                    <a16:rowId xmlns:a16="http://schemas.microsoft.com/office/drawing/2014/main" xmlns="" val="10000"/>
                  </a:ext>
                </a:extLst>
              </a:tr>
              <a:tr h="370840">
                <a:tc>
                  <a:txBody>
                    <a:bodyPr/>
                    <a:lstStyle/>
                    <a:p>
                      <a:r>
                        <a:rPr lang="en-US" sz="1400" u="none" strike="noStrike" kern="1200" baseline="0" dirty="0"/>
                        <a:t>Use a faster computer</a:t>
                      </a:r>
                      <a:endParaRPr lang="en-US" sz="1400" dirty="0"/>
                    </a:p>
                  </a:txBody>
                  <a:tcPr/>
                </a:tc>
                <a:tc>
                  <a:txBody>
                    <a:bodyPr/>
                    <a:lstStyle/>
                    <a:p>
                      <a:r>
                        <a:rPr lang="fr-FR" sz="1400" u="none" strike="noStrike" kern="1200" baseline="0" dirty="0"/>
                        <a:t>Deploy edge servers, presentation servers, data servers, etc.</a:t>
                      </a:r>
                      <a:endParaRPr lang="en-US" sz="1400" dirty="0"/>
                    </a:p>
                  </a:txBody>
                  <a:tcPr/>
                </a:tc>
                <a:extLst>
                  <a:ext uri="{0D108BD9-81ED-4DB2-BD59-A6C34878D82A}">
                    <a16:rowId xmlns:a16="http://schemas.microsoft.com/office/drawing/2014/main" xmlns="" val="10001"/>
                  </a:ext>
                </a:extLst>
              </a:tr>
              <a:tr h="370840">
                <a:tc>
                  <a:txBody>
                    <a:bodyPr/>
                    <a:lstStyle/>
                    <a:p>
                      <a:r>
                        <a:rPr lang="en-US" sz="1400" u="none" strike="noStrike" kern="1200" baseline="0" dirty="0"/>
                        <a:t>Create a cluster of computers</a:t>
                      </a:r>
                      <a:endParaRPr lang="en-US" sz="1400" dirty="0"/>
                    </a:p>
                  </a:txBody>
                  <a:tcPr/>
                </a:tc>
                <a:tc>
                  <a:txBody>
                    <a:bodyPr/>
                    <a:lstStyle/>
                    <a:p>
                      <a:r>
                        <a:rPr lang="en-US" sz="1400" u="none" strike="noStrike" kern="1200" baseline="0" dirty="0"/>
                        <a:t>Use computers in parallel to balance loads.</a:t>
                      </a:r>
                      <a:endParaRPr lang="en-US" sz="1400" dirty="0"/>
                    </a:p>
                  </a:txBody>
                  <a:tcPr/>
                </a:tc>
                <a:extLst>
                  <a:ext uri="{0D108BD9-81ED-4DB2-BD59-A6C34878D82A}">
                    <a16:rowId xmlns:a16="http://schemas.microsoft.com/office/drawing/2014/main" xmlns="" val="10002"/>
                  </a:ext>
                </a:extLst>
              </a:tr>
              <a:tr h="370840">
                <a:tc>
                  <a:txBody>
                    <a:bodyPr/>
                    <a:lstStyle/>
                    <a:p>
                      <a:r>
                        <a:rPr lang="en-US" sz="1400" u="none" strike="noStrike" kern="1200" baseline="0" dirty="0"/>
                        <a:t>Use appliance servers</a:t>
                      </a:r>
                      <a:endParaRPr lang="en-US" sz="1400" dirty="0"/>
                    </a:p>
                  </a:txBody>
                  <a:tcPr/>
                </a:tc>
                <a:tc>
                  <a:txBody>
                    <a:bodyPr/>
                    <a:lstStyle/>
                    <a:p>
                      <a:r>
                        <a:rPr lang="en-US" sz="1400" u="none" strike="noStrike" kern="1200" baseline="0" dirty="0"/>
                        <a:t>Use special-purpose computers optimized for their task.</a:t>
                      </a:r>
                      <a:endParaRPr lang="en-US" sz="1400" dirty="0"/>
                    </a:p>
                  </a:txBody>
                  <a:tcPr/>
                </a:tc>
                <a:extLst>
                  <a:ext uri="{0D108BD9-81ED-4DB2-BD59-A6C34878D82A}">
                    <a16:rowId xmlns:a16="http://schemas.microsoft.com/office/drawing/2014/main" xmlns="" val="10003"/>
                  </a:ext>
                </a:extLst>
              </a:tr>
              <a:tr h="370840">
                <a:tc>
                  <a:txBody>
                    <a:bodyPr/>
                    <a:lstStyle/>
                    <a:p>
                      <a:r>
                        <a:rPr lang="en-US" sz="1400" u="none" strike="noStrike" kern="1200" baseline="0" dirty="0"/>
                        <a:t>Segment workload</a:t>
                      </a:r>
                      <a:endParaRPr lang="en-US" sz="1400" dirty="0"/>
                    </a:p>
                  </a:txBody>
                  <a:tcPr/>
                </a:tc>
                <a:tc>
                  <a:txBody>
                    <a:bodyPr/>
                    <a:lstStyle/>
                    <a:p>
                      <a:r>
                        <a:rPr lang="en-US" sz="1400" u="none" strike="noStrike" kern="1200" baseline="0" dirty="0"/>
                        <a:t>Segment incoming work to specialized computers.</a:t>
                      </a:r>
                      <a:endParaRPr lang="en-US" sz="1400" dirty="0"/>
                    </a:p>
                  </a:txBody>
                  <a:tcPr/>
                </a:tc>
                <a:extLst>
                  <a:ext uri="{0D108BD9-81ED-4DB2-BD59-A6C34878D82A}">
                    <a16:rowId xmlns:a16="http://schemas.microsoft.com/office/drawing/2014/main" xmlns="" val="10004"/>
                  </a:ext>
                </a:extLst>
              </a:tr>
              <a:tr h="370840">
                <a:tc>
                  <a:txBody>
                    <a:bodyPr/>
                    <a:lstStyle/>
                    <a:p>
                      <a:r>
                        <a:rPr lang="en-US" sz="1400" u="none" strike="noStrike" kern="1200" baseline="0" dirty="0"/>
                        <a:t>Batch requests</a:t>
                      </a:r>
                      <a:endParaRPr lang="en-US" sz="1400" dirty="0"/>
                    </a:p>
                  </a:txBody>
                  <a:tcPr/>
                </a:tc>
                <a:tc>
                  <a:txBody>
                    <a:bodyPr/>
                    <a:lstStyle/>
                    <a:p>
                      <a:r>
                        <a:rPr lang="en-US" sz="1400" u="none" strike="noStrike" kern="1200" baseline="0" dirty="0"/>
                        <a:t>Combine related requests for data into groups, process as group.</a:t>
                      </a:r>
                      <a:endParaRPr lang="en-US" sz="1400" dirty="0"/>
                    </a:p>
                  </a:txBody>
                  <a:tcPr/>
                </a:tc>
                <a:extLst>
                  <a:ext uri="{0D108BD9-81ED-4DB2-BD59-A6C34878D82A}">
                    <a16:rowId xmlns:a16="http://schemas.microsoft.com/office/drawing/2014/main" xmlns="" val="10005"/>
                  </a:ext>
                </a:extLst>
              </a:tr>
              <a:tr h="370840">
                <a:tc>
                  <a:txBody>
                    <a:bodyPr/>
                    <a:lstStyle/>
                    <a:p>
                      <a:r>
                        <a:rPr lang="en-US" sz="1400" u="none" strike="noStrike" kern="1200" baseline="0" dirty="0"/>
                        <a:t>Manage connections</a:t>
                      </a:r>
                      <a:endParaRPr lang="en-US" sz="1400" dirty="0"/>
                    </a:p>
                  </a:txBody>
                  <a:tcPr/>
                </a:tc>
                <a:tc>
                  <a:txBody>
                    <a:bodyPr/>
                    <a:lstStyle/>
                    <a:p>
                      <a:r>
                        <a:rPr lang="en-US" sz="1400" u="none" strike="noStrike" kern="1200" baseline="0" dirty="0"/>
                        <a:t>Reduce connections between processes and computers to a minimum.</a:t>
                      </a:r>
                      <a:endParaRPr lang="en-US" sz="1400" dirty="0"/>
                    </a:p>
                  </a:txBody>
                  <a:tcPr/>
                </a:tc>
                <a:extLst>
                  <a:ext uri="{0D108BD9-81ED-4DB2-BD59-A6C34878D82A}">
                    <a16:rowId xmlns:a16="http://schemas.microsoft.com/office/drawing/2014/main" xmlns="" val="10006"/>
                  </a:ext>
                </a:extLst>
              </a:tr>
              <a:tr h="370840">
                <a:tc>
                  <a:txBody>
                    <a:bodyPr/>
                    <a:lstStyle/>
                    <a:p>
                      <a:r>
                        <a:rPr lang="en-US" sz="1400" u="none" strike="noStrike" kern="1200" baseline="0" dirty="0"/>
                        <a:t>Aggregate user data</a:t>
                      </a:r>
                      <a:endParaRPr lang="en-US" sz="1400" dirty="0"/>
                    </a:p>
                  </a:txBody>
                  <a:tcPr/>
                </a:tc>
                <a:tc>
                  <a:txBody>
                    <a:bodyPr/>
                    <a:lstStyle/>
                    <a:p>
                      <a:r>
                        <a:rPr lang="en-US" sz="1400" u="none" strike="noStrike" kern="1200" baseline="0" dirty="0"/>
                        <a:t>Aggregate user data from legacy applications in single data pools.</a:t>
                      </a:r>
                      <a:endParaRPr lang="en-US" sz="1400" dirty="0"/>
                    </a:p>
                  </a:txBody>
                  <a:tcPr/>
                </a:tc>
                <a:extLst>
                  <a:ext uri="{0D108BD9-81ED-4DB2-BD59-A6C34878D82A}">
                    <a16:rowId xmlns:a16="http://schemas.microsoft.com/office/drawing/2014/main" xmlns="" val="10007"/>
                  </a:ext>
                </a:extLst>
              </a:tr>
              <a:tr h="370840">
                <a:tc>
                  <a:txBody>
                    <a:bodyPr/>
                    <a:lstStyle/>
                    <a:p>
                      <a:r>
                        <a:rPr lang="en-US" sz="1400" u="none" strike="noStrike" kern="1200" baseline="0" dirty="0"/>
                        <a:t>Cache</a:t>
                      </a:r>
                      <a:endParaRPr lang="en-US" sz="1400" dirty="0"/>
                    </a:p>
                  </a:txBody>
                  <a:tcPr/>
                </a:tc>
                <a:tc>
                  <a:txBody>
                    <a:bodyPr/>
                    <a:lstStyle/>
                    <a:p>
                      <a:r>
                        <a:rPr lang="en-US" sz="1400" u="none" strike="noStrike" kern="1200" baseline="0" dirty="0"/>
                        <a:t>Store frequently used data in cache rather than on the disk.</a:t>
                      </a:r>
                      <a:endParaRPr lang="en-US" sz="1400" dirty="0"/>
                    </a:p>
                  </a:txBody>
                  <a:tcPr/>
                </a:tc>
                <a:extLst>
                  <a:ext uri="{0D108BD9-81ED-4DB2-BD59-A6C34878D82A}">
                    <a16:rowId xmlns:a16="http://schemas.microsoft.com/office/drawing/2014/main" xmlns="" val="10008"/>
                  </a:ext>
                </a:extLst>
              </a:tr>
            </a:tbl>
          </a:graphicData>
        </a:graphic>
      </p:graphicFrame>
      <p:sp>
        <p:nvSpPr>
          <p:cNvPr id="5" name="文字方塊 4"/>
          <p:cNvSpPr txBox="1"/>
          <p:nvPr/>
        </p:nvSpPr>
        <p:spPr>
          <a:xfrm>
            <a:off x="2743200" y="838200"/>
            <a:ext cx="3475383" cy="400110"/>
          </a:xfrm>
          <a:prstGeom prst="rect">
            <a:avLst/>
          </a:prstGeom>
          <a:solidFill>
            <a:schemeClr val="accent4">
              <a:lumMod val="60000"/>
              <a:lumOff val="40000"/>
            </a:schemeClr>
          </a:solidFill>
        </p:spPr>
        <p:txBody>
          <a:bodyPr wrap="square" rtlCol="0">
            <a:spAutoFit/>
          </a:bodyPr>
          <a:lstStyle/>
          <a:p>
            <a:pPr algn="ctr"/>
            <a:r>
              <a:rPr lang="zh-TW" altLang="zh-TW" sz="2000" dirty="0"/>
              <a:t>垂直和水平縮放技術</a:t>
            </a:r>
            <a:endParaRPr lang="zh-TW" altLang="en-US" sz="2000" dirty="0" smtClean="0"/>
          </a:p>
        </p:txBody>
      </p:sp>
      <p:sp>
        <p:nvSpPr>
          <p:cNvPr id="6" name="文字方塊 5"/>
          <p:cNvSpPr txBox="1"/>
          <p:nvPr/>
        </p:nvSpPr>
        <p:spPr>
          <a:xfrm>
            <a:off x="2130286" y="2057400"/>
            <a:ext cx="1679714" cy="307777"/>
          </a:xfrm>
          <a:prstGeom prst="rect">
            <a:avLst/>
          </a:prstGeom>
          <a:noFill/>
          <a:ln>
            <a:noFill/>
          </a:ln>
        </p:spPr>
        <p:txBody>
          <a:bodyPr wrap="square" rtlCol="0">
            <a:spAutoFit/>
          </a:bodyPr>
          <a:lstStyle/>
          <a:p>
            <a:pPr algn="ctr"/>
            <a:r>
              <a:rPr lang="zh-TW" altLang="en-US" sz="1400" b="1" dirty="0" smtClean="0">
                <a:ln w="3175">
                  <a:noFill/>
                </a:ln>
                <a:solidFill>
                  <a:srgbClr val="FF0000"/>
                </a:solidFill>
              </a:rPr>
              <a:t>使用更快的電腦</a:t>
            </a:r>
          </a:p>
        </p:txBody>
      </p:sp>
      <p:sp>
        <p:nvSpPr>
          <p:cNvPr id="7" name="文字方塊 6"/>
          <p:cNvSpPr txBox="1"/>
          <p:nvPr/>
        </p:nvSpPr>
        <p:spPr>
          <a:xfrm>
            <a:off x="5029200" y="1566446"/>
            <a:ext cx="685799"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應用</a:t>
            </a:r>
          </a:p>
        </p:txBody>
      </p:sp>
      <p:sp>
        <p:nvSpPr>
          <p:cNvPr id="8" name="文字方塊 7"/>
          <p:cNvSpPr txBox="1"/>
          <p:nvPr/>
        </p:nvSpPr>
        <p:spPr>
          <a:xfrm>
            <a:off x="1676400" y="1566446"/>
            <a:ext cx="685799"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技術</a:t>
            </a:r>
          </a:p>
        </p:txBody>
      </p:sp>
      <p:sp>
        <p:nvSpPr>
          <p:cNvPr id="9" name="文字方塊 8"/>
          <p:cNvSpPr txBox="1"/>
          <p:nvPr/>
        </p:nvSpPr>
        <p:spPr>
          <a:xfrm>
            <a:off x="2206486" y="2438400"/>
            <a:ext cx="1679714" cy="307777"/>
          </a:xfrm>
          <a:prstGeom prst="rect">
            <a:avLst/>
          </a:prstGeom>
          <a:noFill/>
          <a:ln>
            <a:noFill/>
          </a:ln>
        </p:spPr>
        <p:txBody>
          <a:bodyPr wrap="square" rtlCol="0">
            <a:spAutoFit/>
          </a:bodyPr>
          <a:lstStyle/>
          <a:p>
            <a:pPr algn="ctr"/>
            <a:r>
              <a:rPr lang="zh-TW" altLang="en-US" sz="1400" b="1" dirty="0" smtClean="0">
                <a:solidFill>
                  <a:srgbClr val="FF0000"/>
                </a:solidFill>
              </a:rPr>
              <a:t>創建一個電腦集群</a:t>
            </a:r>
          </a:p>
        </p:txBody>
      </p:sp>
      <p:sp>
        <p:nvSpPr>
          <p:cNvPr id="10" name="文字方塊 9"/>
          <p:cNvSpPr txBox="1"/>
          <p:nvPr/>
        </p:nvSpPr>
        <p:spPr>
          <a:xfrm>
            <a:off x="2054086" y="2743200"/>
            <a:ext cx="1679714" cy="307777"/>
          </a:xfrm>
          <a:prstGeom prst="rect">
            <a:avLst/>
          </a:prstGeom>
          <a:noFill/>
          <a:ln>
            <a:noFill/>
          </a:ln>
        </p:spPr>
        <p:txBody>
          <a:bodyPr wrap="square" rtlCol="0">
            <a:spAutoFit/>
          </a:bodyPr>
          <a:lstStyle/>
          <a:p>
            <a:pPr algn="ctr"/>
            <a:r>
              <a:rPr lang="zh-TW" altLang="en-US" sz="1400" b="1" dirty="0" smtClean="0">
                <a:solidFill>
                  <a:srgbClr val="FF0000"/>
                </a:solidFill>
              </a:rPr>
              <a:t>使用設備服務</a:t>
            </a:r>
          </a:p>
        </p:txBody>
      </p:sp>
      <p:sp>
        <p:nvSpPr>
          <p:cNvPr id="11" name="文字方塊 10"/>
          <p:cNvSpPr txBox="1"/>
          <p:nvPr/>
        </p:nvSpPr>
        <p:spPr>
          <a:xfrm>
            <a:off x="1676400" y="3121223"/>
            <a:ext cx="1752600" cy="307777"/>
          </a:xfrm>
          <a:prstGeom prst="rect">
            <a:avLst/>
          </a:prstGeom>
          <a:noFill/>
          <a:ln>
            <a:noFill/>
          </a:ln>
        </p:spPr>
        <p:txBody>
          <a:bodyPr wrap="square" rtlCol="0">
            <a:spAutoFit/>
          </a:bodyPr>
          <a:lstStyle/>
          <a:p>
            <a:pPr algn="ctr"/>
            <a:r>
              <a:rPr lang="zh-TW" altLang="en-US" sz="1400" b="1" dirty="0" smtClean="0">
                <a:solidFill>
                  <a:srgbClr val="FF0000"/>
                </a:solidFill>
              </a:rPr>
              <a:t>分部工作量</a:t>
            </a:r>
          </a:p>
        </p:txBody>
      </p:sp>
      <p:sp>
        <p:nvSpPr>
          <p:cNvPr id="12" name="文字方塊 11"/>
          <p:cNvSpPr txBox="1"/>
          <p:nvPr/>
        </p:nvSpPr>
        <p:spPr>
          <a:xfrm>
            <a:off x="1702903" y="3505200"/>
            <a:ext cx="1752600" cy="307777"/>
          </a:xfrm>
          <a:prstGeom prst="rect">
            <a:avLst/>
          </a:prstGeom>
          <a:noFill/>
          <a:ln>
            <a:noFill/>
          </a:ln>
        </p:spPr>
        <p:txBody>
          <a:bodyPr wrap="square" rtlCol="0">
            <a:spAutoFit/>
          </a:bodyPr>
          <a:lstStyle/>
          <a:p>
            <a:pPr algn="ctr"/>
            <a:r>
              <a:rPr lang="zh-TW" altLang="en-US" sz="1400" b="1" dirty="0" smtClean="0">
                <a:solidFill>
                  <a:srgbClr val="FF0000"/>
                </a:solidFill>
              </a:rPr>
              <a:t>批量請求</a:t>
            </a:r>
          </a:p>
        </p:txBody>
      </p:sp>
      <p:sp>
        <p:nvSpPr>
          <p:cNvPr id="13" name="文字方塊 12"/>
          <p:cNvSpPr txBox="1"/>
          <p:nvPr/>
        </p:nvSpPr>
        <p:spPr>
          <a:xfrm>
            <a:off x="1931503" y="4114800"/>
            <a:ext cx="1752600" cy="307777"/>
          </a:xfrm>
          <a:prstGeom prst="rect">
            <a:avLst/>
          </a:prstGeom>
          <a:noFill/>
          <a:ln>
            <a:noFill/>
          </a:ln>
        </p:spPr>
        <p:txBody>
          <a:bodyPr wrap="square" rtlCol="0">
            <a:spAutoFit/>
          </a:bodyPr>
          <a:lstStyle/>
          <a:p>
            <a:pPr algn="ctr"/>
            <a:r>
              <a:rPr lang="zh-TW" altLang="en-US" sz="1400" b="1" dirty="0" smtClean="0">
                <a:solidFill>
                  <a:srgbClr val="FF0000"/>
                </a:solidFill>
              </a:rPr>
              <a:t>管理連接</a:t>
            </a:r>
          </a:p>
        </p:txBody>
      </p:sp>
      <p:sp>
        <p:nvSpPr>
          <p:cNvPr id="14" name="文字方塊 13"/>
          <p:cNvSpPr txBox="1"/>
          <p:nvPr/>
        </p:nvSpPr>
        <p:spPr>
          <a:xfrm>
            <a:off x="2017642" y="4648200"/>
            <a:ext cx="1752600" cy="307777"/>
          </a:xfrm>
          <a:prstGeom prst="rect">
            <a:avLst/>
          </a:prstGeom>
          <a:noFill/>
          <a:ln>
            <a:noFill/>
          </a:ln>
        </p:spPr>
        <p:txBody>
          <a:bodyPr wrap="square" rtlCol="0">
            <a:spAutoFit/>
          </a:bodyPr>
          <a:lstStyle/>
          <a:p>
            <a:pPr algn="ctr"/>
            <a:r>
              <a:rPr lang="zh-TW" altLang="en-US" sz="1400" b="1" dirty="0" smtClean="0">
                <a:solidFill>
                  <a:srgbClr val="FF0000"/>
                </a:solidFill>
              </a:rPr>
              <a:t>匯總用戶數據</a:t>
            </a:r>
          </a:p>
        </p:txBody>
      </p:sp>
      <p:sp>
        <p:nvSpPr>
          <p:cNvPr id="15" name="文字方塊 14"/>
          <p:cNvSpPr txBox="1"/>
          <p:nvPr/>
        </p:nvSpPr>
        <p:spPr>
          <a:xfrm>
            <a:off x="1929846" y="4955977"/>
            <a:ext cx="1752600" cy="307777"/>
          </a:xfrm>
          <a:prstGeom prst="rect">
            <a:avLst/>
          </a:prstGeom>
          <a:noFill/>
          <a:ln>
            <a:noFill/>
          </a:ln>
        </p:spPr>
        <p:txBody>
          <a:bodyPr wrap="square" rtlCol="0">
            <a:spAutoFit/>
          </a:bodyPr>
          <a:lstStyle/>
          <a:p>
            <a:pPr algn="ctr"/>
            <a:r>
              <a:rPr lang="zh-TW" altLang="en-US" sz="1400" b="1" dirty="0">
                <a:solidFill>
                  <a:srgbClr val="FF0000"/>
                </a:solidFill>
              </a:rPr>
              <a:t>高速緩存</a:t>
            </a:r>
            <a:endParaRPr lang="zh-TW" altLang="en-US" sz="1400" b="1" dirty="0" smtClean="0">
              <a:solidFill>
                <a:srgbClr val="FF0000"/>
              </a:solidFill>
            </a:endParaRPr>
          </a:p>
        </p:txBody>
      </p:sp>
      <p:sp>
        <p:nvSpPr>
          <p:cNvPr id="16" name="文字方塊 15"/>
          <p:cNvSpPr txBox="1"/>
          <p:nvPr/>
        </p:nvSpPr>
        <p:spPr>
          <a:xfrm>
            <a:off x="4833730" y="2455085"/>
            <a:ext cx="3581400" cy="276999"/>
          </a:xfrm>
          <a:prstGeom prst="rect">
            <a:avLst/>
          </a:prstGeom>
          <a:noFill/>
        </p:spPr>
        <p:txBody>
          <a:bodyPr wrap="square" rtlCol="0">
            <a:spAutoFit/>
          </a:bodyPr>
          <a:lstStyle/>
          <a:p>
            <a:pPr algn="ctr"/>
            <a:r>
              <a:rPr lang="zh-TW" altLang="en-US" sz="1200" dirty="0">
                <a:solidFill>
                  <a:srgbClr val="FF0000"/>
                </a:solidFill>
              </a:rPr>
              <a:t>並行使用電腦來平衡</a:t>
            </a:r>
            <a:r>
              <a:rPr lang="zh-TW" altLang="en-US" sz="1200" dirty="0" smtClean="0">
                <a:solidFill>
                  <a:srgbClr val="FF0000"/>
                </a:solidFill>
              </a:rPr>
              <a:t>負載</a:t>
            </a:r>
          </a:p>
        </p:txBody>
      </p:sp>
      <p:sp>
        <p:nvSpPr>
          <p:cNvPr id="17" name="文字方塊 16"/>
          <p:cNvSpPr txBox="1"/>
          <p:nvPr/>
        </p:nvSpPr>
        <p:spPr>
          <a:xfrm>
            <a:off x="4953000" y="2819400"/>
            <a:ext cx="3581400" cy="276999"/>
          </a:xfrm>
          <a:prstGeom prst="rect">
            <a:avLst/>
          </a:prstGeom>
          <a:noFill/>
        </p:spPr>
        <p:txBody>
          <a:bodyPr wrap="square" rtlCol="0">
            <a:spAutoFit/>
          </a:bodyPr>
          <a:lstStyle/>
          <a:p>
            <a:pPr algn="ctr"/>
            <a:r>
              <a:rPr lang="zh-TW" altLang="en-US" sz="1200" dirty="0" smtClean="0">
                <a:solidFill>
                  <a:srgbClr val="FF0000"/>
                </a:solidFill>
              </a:rPr>
              <a:t>針對</a:t>
            </a:r>
            <a:r>
              <a:rPr lang="zh-TW" altLang="en-US" sz="1200" dirty="0">
                <a:solidFill>
                  <a:srgbClr val="FF0000"/>
                </a:solidFill>
              </a:rPr>
              <a:t>其任務</a:t>
            </a:r>
            <a:r>
              <a:rPr lang="zh-TW" altLang="en-US" sz="1200" dirty="0" smtClean="0">
                <a:solidFill>
                  <a:srgbClr val="FF0000"/>
                </a:solidFill>
              </a:rPr>
              <a:t>進行使用優</a:t>
            </a:r>
            <a:r>
              <a:rPr lang="zh-TW" altLang="en-US" sz="1200" dirty="0">
                <a:solidFill>
                  <a:srgbClr val="FF0000"/>
                </a:solidFill>
              </a:rPr>
              <a:t>化的</a:t>
            </a:r>
            <a:r>
              <a:rPr lang="zh-TW" altLang="en-US" sz="1200" dirty="0" smtClean="0">
                <a:solidFill>
                  <a:srgbClr val="FF0000"/>
                </a:solidFill>
              </a:rPr>
              <a:t>專用電腦</a:t>
            </a:r>
          </a:p>
        </p:txBody>
      </p:sp>
      <p:sp>
        <p:nvSpPr>
          <p:cNvPr id="18" name="文字方塊 17"/>
          <p:cNvSpPr txBox="1"/>
          <p:nvPr/>
        </p:nvSpPr>
        <p:spPr>
          <a:xfrm>
            <a:off x="4999382" y="3200400"/>
            <a:ext cx="3581400" cy="276999"/>
          </a:xfrm>
          <a:prstGeom prst="rect">
            <a:avLst/>
          </a:prstGeom>
          <a:noFill/>
        </p:spPr>
        <p:txBody>
          <a:bodyPr wrap="square" rtlCol="0">
            <a:spAutoFit/>
          </a:bodyPr>
          <a:lstStyle/>
          <a:p>
            <a:pPr algn="ctr"/>
            <a:r>
              <a:rPr lang="zh-TW" altLang="en-US" sz="1200" dirty="0">
                <a:solidFill>
                  <a:srgbClr val="FF0000"/>
                </a:solidFill>
              </a:rPr>
              <a:t>將傳</a:t>
            </a:r>
            <a:r>
              <a:rPr lang="zh-TW" altLang="en-US" sz="1200" dirty="0" smtClean="0">
                <a:solidFill>
                  <a:srgbClr val="FF0000"/>
                </a:solidFill>
              </a:rPr>
              <a:t>入的工作</a:t>
            </a:r>
            <a:r>
              <a:rPr lang="zh-TW" altLang="en-US" sz="1200" dirty="0">
                <a:solidFill>
                  <a:srgbClr val="FF0000"/>
                </a:solidFill>
              </a:rPr>
              <a:t>分段到專門</a:t>
            </a:r>
            <a:r>
              <a:rPr lang="zh-TW" altLang="en-US" sz="1200" dirty="0" smtClean="0">
                <a:solidFill>
                  <a:srgbClr val="FF0000"/>
                </a:solidFill>
              </a:rPr>
              <a:t>的電腦</a:t>
            </a:r>
          </a:p>
        </p:txBody>
      </p:sp>
      <p:sp>
        <p:nvSpPr>
          <p:cNvPr id="19" name="文字方塊 18"/>
          <p:cNvSpPr txBox="1"/>
          <p:nvPr/>
        </p:nvSpPr>
        <p:spPr>
          <a:xfrm>
            <a:off x="4267200" y="3609201"/>
            <a:ext cx="3581400" cy="276999"/>
          </a:xfrm>
          <a:prstGeom prst="rect">
            <a:avLst/>
          </a:prstGeom>
          <a:noFill/>
        </p:spPr>
        <p:txBody>
          <a:bodyPr wrap="square" rtlCol="0">
            <a:spAutoFit/>
          </a:bodyPr>
          <a:lstStyle/>
          <a:p>
            <a:pPr algn="ctr"/>
            <a:r>
              <a:rPr lang="zh-TW" altLang="en-US" sz="1200" dirty="0" smtClean="0">
                <a:solidFill>
                  <a:srgbClr val="FF0000"/>
                </a:solidFill>
              </a:rPr>
              <a:t>將</a:t>
            </a:r>
            <a:r>
              <a:rPr lang="zh-TW" altLang="en-US" sz="1200" dirty="0">
                <a:solidFill>
                  <a:srgbClr val="FF0000"/>
                </a:solidFill>
              </a:rPr>
              <a:t>相關的數據請求組合成組，按組進行</a:t>
            </a:r>
            <a:r>
              <a:rPr lang="zh-TW" altLang="en-US" sz="1200" dirty="0" smtClean="0">
                <a:solidFill>
                  <a:srgbClr val="FF0000"/>
                </a:solidFill>
              </a:rPr>
              <a:t>處理</a:t>
            </a:r>
          </a:p>
        </p:txBody>
      </p:sp>
      <p:sp>
        <p:nvSpPr>
          <p:cNvPr id="20" name="文字方塊 19"/>
          <p:cNvSpPr txBox="1"/>
          <p:nvPr/>
        </p:nvSpPr>
        <p:spPr>
          <a:xfrm>
            <a:off x="4480891" y="4156814"/>
            <a:ext cx="3581400" cy="276999"/>
          </a:xfrm>
          <a:prstGeom prst="rect">
            <a:avLst/>
          </a:prstGeom>
          <a:noFill/>
        </p:spPr>
        <p:txBody>
          <a:bodyPr wrap="square" rtlCol="0">
            <a:spAutoFit/>
          </a:bodyPr>
          <a:lstStyle/>
          <a:p>
            <a:pPr algn="ctr"/>
            <a:r>
              <a:rPr lang="zh-TW" altLang="en-US" sz="1200" dirty="0" smtClean="0">
                <a:solidFill>
                  <a:srgbClr val="FF0000"/>
                </a:solidFill>
              </a:rPr>
              <a:t>將處理和電腦之間的連接減至最低限度</a:t>
            </a:r>
          </a:p>
        </p:txBody>
      </p:sp>
      <p:sp>
        <p:nvSpPr>
          <p:cNvPr id="21" name="文字方塊 20"/>
          <p:cNvSpPr txBox="1"/>
          <p:nvPr/>
        </p:nvSpPr>
        <p:spPr>
          <a:xfrm>
            <a:off x="4292047" y="4663588"/>
            <a:ext cx="3581400" cy="276999"/>
          </a:xfrm>
          <a:prstGeom prst="rect">
            <a:avLst/>
          </a:prstGeom>
          <a:noFill/>
        </p:spPr>
        <p:txBody>
          <a:bodyPr wrap="square" rtlCol="0">
            <a:spAutoFit/>
          </a:bodyPr>
          <a:lstStyle/>
          <a:p>
            <a:pPr algn="ctr"/>
            <a:r>
              <a:rPr lang="zh-TW" altLang="en-US" sz="1200" dirty="0" smtClean="0">
                <a:solidFill>
                  <a:srgbClr val="FF0000"/>
                </a:solidFill>
              </a:rPr>
              <a:t>在單一數據池中匯總遺留應用程式的用戶數據</a:t>
            </a:r>
          </a:p>
        </p:txBody>
      </p:sp>
      <p:sp>
        <p:nvSpPr>
          <p:cNvPr id="22" name="文字方塊 21"/>
          <p:cNvSpPr txBox="1"/>
          <p:nvPr/>
        </p:nvSpPr>
        <p:spPr>
          <a:xfrm>
            <a:off x="4572000" y="5105400"/>
            <a:ext cx="3581400" cy="276999"/>
          </a:xfrm>
          <a:prstGeom prst="rect">
            <a:avLst/>
          </a:prstGeom>
          <a:noFill/>
        </p:spPr>
        <p:txBody>
          <a:bodyPr wrap="square" rtlCol="0">
            <a:spAutoFit/>
          </a:bodyPr>
          <a:lstStyle/>
          <a:p>
            <a:pPr algn="ctr"/>
            <a:r>
              <a:rPr lang="zh-TW" altLang="en-US" sz="1200" dirty="0" smtClean="0">
                <a:solidFill>
                  <a:srgbClr val="FF0000"/>
                </a:solidFill>
              </a:rPr>
              <a:t>將常用數據存儲在緩存中而不是磁盤上</a:t>
            </a:r>
          </a:p>
        </p:txBody>
      </p:sp>
      <p:sp>
        <p:nvSpPr>
          <p:cNvPr id="23" name="文字方塊 22"/>
          <p:cNvSpPr txBox="1"/>
          <p:nvPr/>
        </p:nvSpPr>
        <p:spPr>
          <a:xfrm>
            <a:off x="4724400" y="2088178"/>
            <a:ext cx="3856382" cy="276999"/>
          </a:xfrm>
          <a:prstGeom prst="rect">
            <a:avLst/>
          </a:prstGeom>
          <a:noFill/>
        </p:spPr>
        <p:txBody>
          <a:bodyPr wrap="square" rtlCol="0">
            <a:spAutoFit/>
          </a:bodyPr>
          <a:lstStyle/>
          <a:p>
            <a:pPr algn="ctr"/>
            <a:r>
              <a:rPr lang="zh-TW" altLang="en-US" sz="1200" dirty="0" smtClean="0">
                <a:solidFill>
                  <a:srgbClr val="FF0000"/>
                </a:solidFill>
              </a:rPr>
              <a:t>部署</a:t>
            </a:r>
            <a:r>
              <a:rPr lang="en-US" altLang="zh-TW" sz="1200" dirty="0">
                <a:solidFill>
                  <a:srgbClr val="FF0000"/>
                </a:solidFill>
              </a:rPr>
              <a:t>edge</a:t>
            </a:r>
            <a:r>
              <a:rPr lang="zh-TW" altLang="en-US" sz="1200" dirty="0" smtClean="0">
                <a:solidFill>
                  <a:srgbClr val="FF0000"/>
                </a:solidFill>
              </a:rPr>
              <a:t>伺服器，</a:t>
            </a:r>
            <a:r>
              <a:rPr lang="en-US" altLang="zh-TW" sz="1200" dirty="0">
                <a:solidFill>
                  <a:srgbClr val="FF0000"/>
                </a:solidFill>
              </a:rPr>
              <a:t>presentation</a:t>
            </a:r>
            <a:r>
              <a:rPr lang="zh-TW" altLang="en-US" sz="1200" dirty="0" smtClean="0">
                <a:solidFill>
                  <a:srgbClr val="FF0000"/>
                </a:solidFill>
              </a:rPr>
              <a:t>伺服器，數據伺服器等</a:t>
            </a:r>
          </a:p>
        </p:txBody>
      </p:sp>
    </p:spTree>
    <p:extLst>
      <p:ext uri="{BB962C8B-B14F-4D97-AF65-F5344CB8AC3E}">
        <p14:creationId xmlns:p14="http://schemas.microsoft.com/office/powerpoint/2010/main" val="25421733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Wall Street Journal: Redesigning for Today’s Platforms</a:t>
            </a:r>
            <a:endParaRPr lang="en-US" dirty="0"/>
          </a:p>
        </p:txBody>
      </p:sp>
      <p:sp>
        <p:nvSpPr>
          <p:cNvPr id="3" name="Content Placeholder 2"/>
          <p:cNvSpPr>
            <a:spLocks noGrp="1"/>
          </p:cNvSpPr>
          <p:nvPr>
            <p:ph idx="1"/>
          </p:nvPr>
        </p:nvSpPr>
        <p:spPr/>
        <p:txBody>
          <a:bodyPr/>
          <a:lstStyle/>
          <a:p>
            <a:r>
              <a:rPr lang="en-US" dirty="0"/>
              <a:t>Class Discussion</a:t>
            </a:r>
          </a:p>
          <a:p>
            <a:pPr lvl="1"/>
            <a:r>
              <a:rPr lang="en-US" altLang="en-US" dirty="0"/>
              <a:t>What were WSJ</a:t>
            </a:r>
            <a:r>
              <a:rPr lang="ja-JP" altLang="en-US" dirty="0"/>
              <a:t>’</a:t>
            </a:r>
            <a:r>
              <a:rPr lang="en-US" altLang="ja-JP" dirty="0"/>
              <a:t>s objectives in redesigning its e-commerce presence?</a:t>
            </a:r>
          </a:p>
          <a:p>
            <a:pPr lvl="1"/>
            <a:r>
              <a:rPr lang="en-US" altLang="en-US" dirty="0"/>
              <a:t>What considerations unique to the newspaper business were involved?</a:t>
            </a:r>
          </a:p>
          <a:p>
            <a:pPr lvl="1"/>
            <a:r>
              <a:rPr lang="en-US" altLang="en-US" dirty="0"/>
              <a:t>What did WSJ do to meet the needs of mobile device users?</a:t>
            </a:r>
          </a:p>
        </p:txBody>
      </p:sp>
      <p:sp>
        <p:nvSpPr>
          <p:cNvPr id="4" name="文字方塊 3"/>
          <p:cNvSpPr txBox="1"/>
          <p:nvPr/>
        </p:nvSpPr>
        <p:spPr>
          <a:xfrm>
            <a:off x="3962400" y="838200"/>
            <a:ext cx="4800600" cy="461665"/>
          </a:xfrm>
          <a:prstGeom prst="rect">
            <a:avLst/>
          </a:prstGeom>
          <a:solidFill>
            <a:srgbClr val="FFFF00"/>
          </a:solidFill>
        </p:spPr>
        <p:txBody>
          <a:bodyPr wrap="square" rtlCol="0">
            <a:spAutoFit/>
          </a:bodyPr>
          <a:lstStyle/>
          <a:p>
            <a:r>
              <a:rPr lang="zh-TW" altLang="en-US" sz="2400" dirty="0"/>
              <a:t>華爾街日報：重新設計今日的平台</a:t>
            </a:r>
          </a:p>
        </p:txBody>
      </p:sp>
      <p:sp>
        <p:nvSpPr>
          <p:cNvPr id="5" name="文字方塊 4"/>
          <p:cNvSpPr txBox="1"/>
          <p:nvPr/>
        </p:nvSpPr>
        <p:spPr>
          <a:xfrm>
            <a:off x="3505200" y="1550236"/>
            <a:ext cx="1447800" cy="461665"/>
          </a:xfrm>
          <a:prstGeom prst="rect">
            <a:avLst/>
          </a:prstGeom>
          <a:solidFill>
            <a:srgbClr val="FFFF00"/>
          </a:solidFill>
        </p:spPr>
        <p:txBody>
          <a:bodyPr wrap="square" rtlCol="0">
            <a:spAutoFit/>
          </a:bodyPr>
          <a:lstStyle/>
          <a:p>
            <a:r>
              <a:rPr lang="zh-TW" altLang="en-US" sz="2400" dirty="0"/>
              <a:t>課堂討論</a:t>
            </a:r>
          </a:p>
        </p:txBody>
      </p:sp>
      <p:sp>
        <p:nvSpPr>
          <p:cNvPr id="6" name="文字方塊 5"/>
          <p:cNvSpPr txBox="1"/>
          <p:nvPr/>
        </p:nvSpPr>
        <p:spPr>
          <a:xfrm>
            <a:off x="2438400" y="2438400"/>
            <a:ext cx="5861958" cy="369332"/>
          </a:xfrm>
          <a:prstGeom prst="rect">
            <a:avLst/>
          </a:prstGeom>
          <a:solidFill>
            <a:srgbClr val="FFFF00"/>
          </a:solidFill>
        </p:spPr>
        <p:txBody>
          <a:bodyPr wrap="square" rtlCol="0">
            <a:spAutoFit/>
          </a:bodyPr>
          <a:lstStyle/>
          <a:p>
            <a:r>
              <a:rPr lang="zh-TW" altLang="en-US" dirty="0"/>
              <a:t>華爾街日報重新設計他們的電子商務平台的目的是什麼？</a:t>
            </a:r>
          </a:p>
        </p:txBody>
      </p:sp>
      <p:sp>
        <p:nvSpPr>
          <p:cNvPr id="7" name="文字方塊 6"/>
          <p:cNvSpPr txBox="1"/>
          <p:nvPr/>
        </p:nvSpPr>
        <p:spPr>
          <a:xfrm>
            <a:off x="2438400" y="3124200"/>
            <a:ext cx="3845379" cy="369332"/>
          </a:xfrm>
          <a:prstGeom prst="rect">
            <a:avLst/>
          </a:prstGeom>
          <a:solidFill>
            <a:srgbClr val="FFFF00"/>
          </a:solidFill>
        </p:spPr>
        <p:txBody>
          <a:bodyPr wrap="square" rtlCol="0">
            <a:spAutoFit/>
          </a:bodyPr>
          <a:lstStyle/>
          <a:p>
            <a:r>
              <a:rPr lang="zh-TW" altLang="en-US" dirty="0"/>
              <a:t>涉及報紙業的獨特考慮因素是什麼？</a:t>
            </a:r>
          </a:p>
        </p:txBody>
      </p:sp>
      <p:sp>
        <p:nvSpPr>
          <p:cNvPr id="8" name="文字方塊 7"/>
          <p:cNvSpPr txBox="1"/>
          <p:nvPr/>
        </p:nvSpPr>
        <p:spPr>
          <a:xfrm>
            <a:off x="2438400" y="3810000"/>
            <a:ext cx="5140779" cy="369332"/>
          </a:xfrm>
          <a:prstGeom prst="rect">
            <a:avLst/>
          </a:prstGeom>
          <a:solidFill>
            <a:srgbClr val="FFFF00"/>
          </a:solidFill>
        </p:spPr>
        <p:txBody>
          <a:bodyPr wrap="square" rtlCol="0">
            <a:spAutoFit/>
          </a:bodyPr>
          <a:lstStyle/>
          <a:p>
            <a:r>
              <a:rPr lang="zh-TW" altLang="en-US" dirty="0"/>
              <a:t>華爾街日報做了什麼來達到行動設備用戶的需求？</a:t>
            </a:r>
          </a:p>
        </p:txBody>
      </p:sp>
    </p:spTree>
    <p:extLst>
      <p:ext uri="{BB962C8B-B14F-4D97-AF65-F5344CB8AC3E}">
        <p14:creationId xmlns:p14="http://schemas.microsoft.com/office/powerpoint/2010/main" val="209089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4.9: Improving the Processing Architecture of Your Site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82318020"/>
              </p:ext>
            </p:extLst>
          </p:nvPr>
        </p:nvGraphicFramePr>
        <p:xfrm>
          <a:off x="457200" y="1600200"/>
          <a:ext cx="8229600" cy="4419600"/>
        </p:xfrm>
        <a:graphic>
          <a:graphicData uri="http://schemas.openxmlformats.org/drawingml/2006/table">
            <a:tbl>
              <a:tblPr firstRow="1" bandRow="1">
                <a:tableStyleId>{3B4B98B0-60AC-42C2-AFA5-B58CD77FA1E5}</a:tableStyleId>
              </a:tblPr>
              <a:tblGrid>
                <a:gridCol w="3200400">
                  <a:extLst>
                    <a:ext uri="{9D8B030D-6E8A-4147-A177-3AD203B41FA5}">
                      <a16:colId xmlns:a16="http://schemas.microsoft.com/office/drawing/2014/main" xmlns="" val="20000"/>
                    </a:ext>
                  </a:extLst>
                </a:gridCol>
                <a:gridCol w="5029200">
                  <a:extLst>
                    <a:ext uri="{9D8B030D-6E8A-4147-A177-3AD203B41FA5}">
                      <a16:colId xmlns:a16="http://schemas.microsoft.com/office/drawing/2014/main" xmlns="" val="20001"/>
                    </a:ext>
                  </a:extLst>
                </a:gridCol>
              </a:tblGrid>
              <a:tr h="304800">
                <a:tc>
                  <a:txBody>
                    <a:bodyPr/>
                    <a:lstStyle/>
                    <a:p>
                      <a:r>
                        <a:rPr lang="en-US" sz="1400" dirty="0"/>
                        <a:t>ARCHITECTURE</a:t>
                      </a:r>
                      <a:r>
                        <a:rPr lang="en-US" sz="1400" baseline="0" dirty="0"/>
                        <a:t> IMPROVEMENT</a:t>
                      </a:r>
                      <a:endParaRPr lang="en-US" sz="1400" dirty="0"/>
                    </a:p>
                  </a:txBody>
                  <a:tcPr/>
                </a:tc>
                <a:tc>
                  <a:txBody>
                    <a:bodyPr/>
                    <a:lstStyle/>
                    <a:p>
                      <a:r>
                        <a:rPr lang="en-US" sz="1400" dirty="0"/>
                        <a:t>DESCRIPTION</a:t>
                      </a:r>
                    </a:p>
                  </a:txBody>
                  <a:tcPr/>
                </a:tc>
                <a:extLst>
                  <a:ext uri="{0D108BD9-81ED-4DB2-BD59-A6C34878D82A}">
                    <a16:rowId xmlns:a16="http://schemas.microsoft.com/office/drawing/2014/main" xmlns="" val="10000"/>
                  </a:ext>
                </a:extLst>
              </a:tr>
              <a:tr h="370840">
                <a:tc>
                  <a:txBody>
                    <a:bodyPr/>
                    <a:lstStyle/>
                    <a:p>
                      <a:r>
                        <a:rPr lang="en-US" sz="1800" u="none" strike="noStrike" kern="1200" baseline="0" dirty="0"/>
                        <a:t>Separate static content from dynamic content</a:t>
                      </a:r>
                      <a:endParaRPr lang="en-US" sz="1400" dirty="0"/>
                    </a:p>
                  </a:txBody>
                  <a:tcPr/>
                </a:tc>
                <a:tc>
                  <a:txBody>
                    <a:bodyPr/>
                    <a:lstStyle/>
                    <a:p>
                      <a:r>
                        <a:rPr lang="en-US" sz="1800" u="none" strike="noStrike" kern="1200" baseline="0" dirty="0"/>
                        <a:t>Use specialized servers for each type of workload.</a:t>
                      </a:r>
                      <a:endParaRPr lang="en-US" sz="1400" dirty="0"/>
                    </a:p>
                  </a:txBody>
                  <a:tcPr/>
                </a:tc>
                <a:extLst>
                  <a:ext uri="{0D108BD9-81ED-4DB2-BD59-A6C34878D82A}">
                    <a16:rowId xmlns:a16="http://schemas.microsoft.com/office/drawing/2014/main" xmlns="" val="10001"/>
                  </a:ext>
                </a:extLst>
              </a:tr>
              <a:tr h="370840">
                <a:tc>
                  <a:txBody>
                    <a:bodyPr/>
                    <a:lstStyle/>
                    <a:p>
                      <a:r>
                        <a:rPr lang="en-US" sz="1800" u="none" strike="noStrike" kern="1200" baseline="0" dirty="0"/>
                        <a:t>Cache static content</a:t>
                      </a:r>
                      <a:endParaRPr lang="en-US" sz="1400" dirty="0"/>
                    </a:p>
                  </a:txBody>
                  <a:tcPr/>
                </a:tc>
                <a:tc>
                  <a:txBody>
                    <a:bodyPr/>
                    <a:lstStyle/>
                    <a:p>
                      <a:r>
                        <a:rPr lang="en-US" sz="1800" u="none" strike="noStrike" kern="1200" baseline="0" dirty="0"/>
                        <a:t>Increase RAM to the gigabyte range and store</a:t>
                      </a:r>
                    </a:p>
                    <a:p>
                      <a:r>
                        <a:rPr lang="en-US" sz="1800" u="none" strike="noStrike" kern="1200" baseline="0" dirty="0"/>
                        <a:t>static content in RAM.</a:t>
                      </a:r>
                      <a:endParaRPr lang="en-US" sz="1400" dirty="0"/>
                    </a:p>
                  </a:txBody>
                  <a:tcPr/>
                </a:tc>
                <a:extLst>
                  <a:ext uri="{0D108BD9-81ED-4DB2-BD59-A6C34878D82A}">
                    <a16:rowId xmlns:a16="http://schemas.microsoft.com/office/drawing/2014/main" xmlns="" val="10002"/>
                  </a:ext>
                </a:extLst>
              </a:tr>
              <a:tr h="370840">
                <a:tc>
                  <a:txBody>
                    <a:bodyPr/>
                    <a:lstStyle/>
                    <a:p>
                      <a:r>
                        <a:rPr lang="en-US" sz="1800" u="none" strike="noStrike" kern="1200" baseline="0" dirty="0"/>
                        <a:t>Cache database lookup tables</a:t>
                      </a:r>
                      <a:endParaRPr lang="en-US" sz="1400" dirty="0"/>
                    </a:p>
                  </a:txBody>
                  <a:tcPr/>
                </a:tc>
                <a:tc>
                  <a:txBody>
                    <a:bodyPr/>
                    <a:lstStyle/>
                    <a:p>
                      <a:r>
                        <a:rPr lang="en-US" sz="1800" u="none" strike="noStrike" kern="1200" baseline="0" dirty="0"/>
                        <a:t>Use cache tables used to look up database</a:t>
                      </a:r>
                    </a:p>
                    <a:p>
                      <a:r>
                        <a:rPr lang="en-US" sz="1800" u="none" strike="noStrike" kern="1200" baseline="0" dirty="0"/>
                        <a:t>records.</a:t>
                      </a:r>
                      <a:endParaRPr lang="en-US" sz="1400" dirty="0"/>
                    </a:p>
                  </a:txBody>
                  <a:tcPr/>
                </a:tc>
                <a:extLst>
                  <a:ext uri="{0D108BD9-81ED-4DB2-BD59-A6C34878D82A}">
                    <a16:rowId xmlns:a16="http://schemas.microsoft.com/office/drawing/2014/main" xmlns="" val="10003"/>
                  </a:ext>
                </a:extLst>
              </a:tr>
              <a:tr h="370840">
                <a:tc>
                  <a:txBody>
                    <a:bodyPr/>
                    <a:lstStyle/>
                    <a:p>
                      <a:r>
                        <a:rPr lang="en-US" sz="1800" u="none" strike="noStrike" kern="1200" baseline="0" dirty="0"/>
                        <a:t>Consolidate business logic on dedicated servers</a:t>
                      </a:r>
                      <a:endParaRPr lang="en-US" sz="1400" dirty="0"/>
                    </a:p>
                  </a:txBody>
                  <a:tcPr/>
                </a:tc>
                <a:tc>
                  <a:txBody>
                    <a:bodyPr/>
                    <a:lstStyle/>
                    <a:p>
                      <a:r>
                        <a:rPr lang="en-US" sz="1800" u="none" strike="noStrike" kern="1200" baseline="0" dirty="0"/>
                        <a:t>Put shopping cart, credit card processing, and</a:t>
                      </a:r>
                    </a:p>
                    <a:p>
                      <a:r>
                        <a:rPr lang="en-US" sz="1800" u="none" strike="noStrike" kern="1200" baseline="0" dirty="0"/>
                        <a:t>other CPU-intensive activity on dedicated servers.</a:t>
                      </a:r>
                      <a:endParaRPr lang="en-US" sz="1400" dirty="0"/>
                    </a:p>
                  </a:txBody>
                  <a:tcPr/>
                </a:tc>
                <a:extLst>
                  <a:ext uri="{0D108BD9-81ED-4DB2-BD59-A6C34878D82A}">
                    <a16:rowId xmlns:a16="http://schemas.microsoft.com/office/drawing/2014/main" xmlns="" val="10004"/>
                  </a:ext>
                </a:extLst>
              </a:tr>
              <a:tr h="370840">
                <a:tc>
                  <a:txBody>
                    <a:bodyPr/>
                    <a:lstStyle/>
                    <a:p>
                      <a:r>
                        <a:rPr lang="en-US" sz="1800" u="none" strike="noStrike" kern="1200" baseline="0" dirty="0"/>
                        <a:t>Optimize ASP code</a:t>
                      </a:r>
                      <a:endParaRPr lang="en-US" sz="1400" dirty="0"/>
                    </a:p>
                  </a:txBody>
                  <a:tcPr/>
                </a:tc>
                <a:tc>
                  <a:txBody>
                    <a:bodyPr/>
                    <a:lstStyle/>
                    <a:p>
                      <a:r>
                        <a:rPr lang="en-US" sz="1800" u="none" strike="noStrike" kern="1200" baseline="0" dirty="0"/>
                        <a:t>Examine your code to ensure it is operating</a:t>
                      </a:r>
                    </a:p>
                    <a:p>
                      <a:r>
                        <a:rPr lang="en-US" sz="1800" u="none" strike="noStrike" kern="1200" baseline="0" dirty="0"/>
                        <a:t>efficiently.</a:t>
                      </a:r>
                      <a:endParaRPr lang="en-US" sz="1400" dirty="0"/>
                    </a:p>
                  </a:txBody>
                  <a:tcPr/>
                </a:tc>
                <a:extLst>
                  <a:ext uri="{0D108BD9-81ED-4DB2-BD59-A6C34878D82A}">
                    <a16:rowId xmlns:a16="http://schemas.microsoft.com/office/drawing/2014/main" xmlns="" val="10005"/>
                  </a:ext>
                </a:extLst>
              </a:tr>
              <a:tr h="370840">
                <a:tc>
                  <a:txBody>
                    <a:bodyPr/>
                    <a:lstStyle/>
                    <a:p>
                      <a:r>
                        <a:rPr lang="en-US" sz="1800" u="none" strike="noStrike" kern="1200" baseline="0" dirty="0"/>
                        <a:t>Optimize the database schema</a:t>
                      </a:r>
                      <a:endParaRPr lang="en-US" sz="1400" dirty="0"/>
                    </a:p>
                  </a:txBody>
                  <a:tcPr/>
                </a:tc>
                <a:tc>
                  <a:txBody>
                    <a:bodyPr/>
                    <a:lstStyle/>
                    <a:p>
                      <a:r>
                        <a:rPr lang="en-US" sz="1800" u="none" strike="noStrike" kern="1200" baseline="0" dirty="0"/>
                        <a:t>Examine your database search times and take</a:t>
                      </a:r>
                    </a:p>
                    <a:p>
                      <a:r>
                        <a:rPr lang="en-US" sz="1800" u="none" strike="noStrike" kern="1200" baseline="0" dirty="0"/>
                        <a:t>steps to reduce access times.</a:t>
                      </a:r>
                      <a:endParaRPr lang="en-US" sz="1400" dirty="0"/>
                    </a:p>
                  </a:txBody>
                  <a:tcPr/>
                </a:tc>
                <a:extLst>
                  <a:ext uri="{0D108BD9-81ED-4DB2-BD59-A6C34878D82A}">
                    <a16:rowId xmlns:a16="http://schemas.microsoft.com/office/drawing/2014/main" xmlns="" val="10006"/>
                  </a:ext>
                </a:extLst>
              </a:tr>
            </a:tbl>
          </a:graphicData>
        </a:graphic>
      </p:graphicFrame>
      <p:sp>
        <p:nvSpPr>
          <p:cNvPr id="5" name="文字方塊 4"/>
          <p:cNvSpPr txBox="1"/>
          <p:nvPr/>
        </p:nvSpPr>
        <p:spPr>
          <a:xfrm>
            <a:off x="5105400" y="871330"/>
            <a:ext cx="3475383" cy="400110"/>
          </a:xfrm>
          <a:prstGeom prst="rect">
            <a:avLst/>
          </a:prstGeom>
          <a:solidFill>
            <a:schemeClr val="accent4">
              <a:lumMod val="60000"/>
              <a:lumOff val="40000"/>
            </a:schemeClr>
          </a:solidFill>
        </p:spPr>
        <p:txBody>
          <a:bodyPr wrap="square" rtlCol="0">
            <a:spAutoFit/>
          </a:bodyPr>
          <a:lstStyle/>
          <a:p>
            <a:pPr algn="ctr"/>
            <a:r>
              <a:rPr lang="zh-TW" altLang="en-US" sz="2000" dirty="0"/>
              <a:t>改進您網站的處理架構</a:t>
            </a:r>
            <a:endParaRPr lang="zh-TW" altLang="en-US" sz="2000" dirty="0" smtClean="0"/>
          </a:p>
        </p:txBody>
      </p:sp>
      <p:sp>
        <p:nvSpPr>
          <p:cNvPr id="6" name="文字方塊 5"/>
          <p:cNvSpPr txBox="1"/>
          <p:nvPr/>
        </p:nvSpPr>
        <p:spPr>
          <a:xfrm>
            <a:off x="609600" y="1371600"/>
            <a:ext cx="2362200" cy="307777"/>
          </a:xfrm>
          <a:prstGeom prst="rect">
            <a:avLst/>
          </a:prstGeom>
          <a:noFill/>
        </p:spPr>
        <p:txBody>
          <a:bodyPr wrap="square" rtlCol="0">
            <a:spAutoFit/>
          </a:bodyPr>
          <a:lstStyle/>
          <a:p>
            <a:pPr algn="ctr"/>
            <a:r>
              <a:rPr lang="zh-TW" altLang="en-US" sz="1400" dirty="0">
                <a:solidFill>
                  <a:srgbClr val="FF0000"/>
                </a:solidFill>
              </a:rPr>
              <a:t>體系</a:t>
            </a:r>
            <a:r>
              <a:rPr lang="zh-TW" altLang="en-US" sz="1400" dirty="0" smtClean="0">
                <a:solidFill>
                  <a:srgbClr val="FF0000"/>
                </a:solidFill>
              </a:rPr>
              <a:t>結構的改善</a:t>
            </a:r>
          </a:p>
        </p:txBody>
      </p:sp>
      <p:sp>
        <p:nvSpPr>
          <p:cNvPr id="7" name="文字方塊 6"/>
          <p:cNvSpPr txBox="1"/>
          <p:nvPr/>
        </p:nvSpPr>
        <p:spPr>
          <a:xfrm>
            <a:off x="3429000" y="1371601"/>
            <a:ext cx="1676400" cy="307777"/>
          </a:xfrm>
          <a:prstGeom prst="rect">
            <a:avLst/>
          </a:prstGeom>
          <a:noFill/>
        </p:spPr>
        <p:txBody>
          <a:bodyPr wrap="square" rtlCol="0">
            <a:spAutoFit/>
          </a:bodyPr>
          <a:lstStyle/>
          <a:p>
            <a:pPr algn="ctr"/>
            <a:r>
              <a:rPr lang="zh-TW" altLang="en-US" sz="1400" dirty="0" smtClean="0">
                <a:solidFill>
                  <a:srgbClr val="FF0000"/>
                </a:solidFill>
              </a:rPr>
              <a:t>描述</a:t>
            </a:r>
          </a:p>
        </p:txBody>
      </p:sp>
      <p:sp>
        <p:nvSpPr>
          <p:cNvPr id="8" name="文字方塊 7"/>
          <p:cNvSpPr txBox="1"/>
          <p:nvPr/>
        </p:nvSpPr>
        <p:spPr>
          <a:xfrm>
            <a:off x="2247900" y="2133600"/>
            <a:ext cx="1409700" cy="523220"/>
          </a:xfrm>
          <a:prstGeom prst="rect">
            <a:avLst/>
          </a:prstGeom>
          <a:noFill/>
        </p:spPr>
        <p:txBody>
          <a:bodyPr wrap="square" rtlCol="0">
            <a:spAutoFit/>
          </a:bodyPr>
          <a:lstStyle/>
          <a:p>
            <a:pPr algn="ctr"/>
            <a:r>
              <a:rPr lang="zh-TW" altLang="en-US" sz="1400" dirty="0" smtClean="0">
                <a:solidFill>
                  <a:srgbClr val="FF0000"/>
                </a:solidFill>
              </a:rPr>
              <a:t>將動態內容的靜態內容分開</a:t>
            </a:r>
          </a:p>
        </p:txBody>
      </p:sp>
      <p:sp>
        <p:nvSpPr>
          <p:cNvPr id="9" name="文字方塊 8"/>
          <p:cNvSpPr txBox="1"/>
          <p:nvPr/>
        </p:nvSpPr>
        <p:spPr>
          <a:xfrm>
            <a:off x="2362200" y="2816423"/>
            <a:ext cx="1409700" cy="307777"/>
          </a:xfrm>
          <a:prstGeom prst="rect">
            <a:avLst/>
          </a:prstGeom>
          <a:noFill/>
        </p:spPr>
        <p:txBody>
          <a:bodyPr wrap="square" rtlCol="0">
            <a:spAutoFit/>
          </a:bodyPr>
          <a:lstStyle/>
          <a:p>
            <a:pPr algn="ctr"/>
            <a:r>
              <a:rPr lang="zh-TW" altLang="en-US" sz="1400" dirty="0">
                <a:solidFill>
                  <a:srgbClr val="FF0000"/>
                </a:solidFill>
              </a:rPr>
              <a:t>緩存靜態內容</a:t>
            </a:r>
            <a:endParaRPr lang="zh-TW" altLang="en-US" sz="1400" dirty="0" smtClean="0">
              <a:solidFill>
                <a:srgbClr val="FF0000"/>
              </a:solidFill>
            </a:endParaRPr>
          </a:p>
        </p:txBody>
      </p:sp>
      <p:sp>
        <p:nvSpPr>
          <p:cNvPr id="10" name="文字方塊 9"/>
          <p:cNvSpPr txBox="1"/>
          <p:nvPr/>
        </p:nvSpPr>
        <p:spPr>
          <a:xfrm>
            <a:off x="1516546" y="3505200"/>
            <a:ext cx="1988654" cy="307777"/>
          </a:xfrm>
          <a:prstGeom prst="rect">
            <a:avLst/>
          </a:prstGeom>
          <a:noFill/>
        </p:spPr>
        <p:txBody>
          <a:bodyPr wrap="square" rtlCol="0">
            <a:spAutoFit/>
          </a:bodyPr>
          <a:lstStyle/>
          <a:p>
            <a:pPr algn="ctr"/>
            <a:r>
              <a:rPr lang="zh-TW" altLang="en-US" sz="1400" dirty="0">
                <a:solidFill>
                  <a:srgbClr val="FF0000"/>
                </a:solidFill>
              </a:rPr>
              <a:t>緩</a:t>
            </a:r>
            <a:r>
              <a:rPr lang="zh-TW" altLang="en-US" sz="1400" dirty="0" smtClean="0">
                <a:solidFill>
                  <a:srgbClr val="FF0000"/>
                </a:solidFill>
              </a:rPr>
              <a:t>存資料庫</a:t>
            </a:r>
            <a:r>
              <a:rPr lang="zh-TW" altLang="en-US" sz="1400" dirty="0">
                <a:solidFill>
                  <a:srgbClr val="FF0000"/>
                </a:solidFill>
              </a:rPr>
              <a:t>查找表</a:t>
            </a:r>
            <a:endParaRPr lang="zh-TW" altLang="en-US" sz="1400" dirty="0" smtClean="0">
              <a:solidFill>
                <a:srgbClr val="FF0000"/>
              </a:solidFill>
            </a:endParaRPr>
          </a:p>
        </p:txBody>
      </p:sp>
      <p:sp>
        <p:nvSpPr>
          <p:cNvPr id="11" name="文字方塊 10"/>
          <p:cNvSpPr txBox="1"/>
          <p:nvPr/>
        </p:nvSpPr>
        <p:spPr>
          <a:xfrm>
            <a:off x="1143000" y="4419600"/>
            <a:ext cx="2514600" cy="307777"/>
          </a:xfrm>
          <a:prstGeom prst="rect">
            <a:avLst/>
          </a:prstGeom>
          <a:noFill/>
        </p:spPr>
        <p:txBody>
          <a:bodyPr wrap="square" rtlCol="0">
            <a:spAutoFit/>
          </a:bodyPr>
          <a:lstStyle/>
          <a:p>
            <a:pPr algn="ctr"/>
            <a:r>
              <a:rPr lang="zh-TW" altLang="en-US" sz="1400" dirty="0">
                <a:solidFill>
                  <a:srgbClr val="FF0000"/>
                </a:solidFill>
              </a:rPr>
              <a:t>在</a:t>
            </a:r>
            <a:r>
              <a:rPr lang="zh-TW" altLang="en-US" sz="1400" dirty="0" smtClean="0">
                <a:solidFill>
                  <a:srgbClr val="FF0000"/>
                </a:solidFill>
              </a:rPr>
              <a:t>專用伺服器</a:t>
            </a:r>
            <a:r>
              <a:rPr lang="zh-TW" altLang="en-US" sz="1400" dirty="0">
                <a:solidFill>
                  <a:srgbClr val="FF0000"/>
                </a:solidFill>
              </a:rPr>
              <a:t>上整合業務邏輯</a:t>
            </a:r>
            <a:endParaRPr lang="zh-TW" altLang="en-US" sz="1400" dirty="0" smtClean="0">
              <a:solidFill>
                <a:srgbClr val="FF0000"/>
              </a:solidFill>
            </a:endParaRPr>
          </a:p>
        </p:txBody>
      </p:sp>
      <p:sp>
        <p:nvSpPr>
          <p:cNvPr id="12" name="文字方塊 11"/>
          <p:cNvSpPr txBox="1"/>
          <p:nvPr/>
        </p:nvSpPr>
        <p:spPr>
          <a:xfrm>
            <a:off x="1371600" y="4953000"/>
            <a:ext cx="2514600" cy="523220"/>
          </a:xfrm>
          <a:prstGeom prst="rect">
            <a:avLst/>
          </a:prstGeom>
          <a:noFill/>
        </p:spPr>
        <p:txBody>
          <a:bodyPr wrap="square" rtlCol="0">
            <a:spAutoFit/>
          </a:bodyPr>
          <a:lstStyle/>
          <a:p>
            <a:pPr algn="ctr"/>
            <a:r>
              <a:rPr lang="zh-TW" altLang="en-US" sz="1400" dirty="0">
                <a:solidFill>
                  <a:srgbClr val="FF0000"/>
                </a:solidFill>
              </a:rPr>
              <a:t>優化</a:t>
            </a:r>
            <a:r>
              <a:rPr lang="en-US" altLang="zh-TW" sz="1400" dirty="0">
                <a:solidFill>
                  <a:srgbClr val="FF0000"/>
                </a:solidFill>
              </a:rPr>
              <a:t>ASP</a:t>
            </a:r>
            <a:r>
              <a:rPr lang="zh-TW" altLang="en-US" sz="1400" dirty="0" smtClean="0">
                <a:solidFill>
                  <a:srgbClr val="FF0000"/>
                </a:solidFill>
              </a:rPr>
              <a:t>代碼</a:t>
            </a:r>
            <a:r>
              <a:rPr lang="en-US" altLang="zh-TW" sz="1400" dirty="0" smtClean="0">
                <a:solidFill>
                  <a:srgbClr val="FF0000"/>
                </a:solidFill>
              </a:rPr>
              <a:t/>
            </a:r>
            <a:br>
              <a:rPr lang="en-US" altLang="zh-TW" sz="1400" dirty="0" smtClean="0">
                <a:solidFill>
                  <a:srgbClr val="FF0000"/>
                </a:solidFill>
              </a:rPr>
            </a:br>
            <a:r>
              <a:rPr lang="en-US" altLang="zh-TW" sz="1400" dirty="0" smtClean="0">
                <a:solidFill>
                  <a:srgbClr val="FF0000"/>
                </a:solidFill>
              </a:rPr>
              <a:t>ASP</a:t>
            </a:r>
            <a:r>
              <a:rPr lang="zh-TW" altLang="en-US" sz="1400" dirty="0">
                <a:solidFill>
                  <a:srgbClr val="FF0000"/>
                </a:solidFill>
              </a:rPr>
              <a:t>：動態伺服器網頁</a:t>
            </a:r>
            <a:endParaRPr lang="zh-TW" altLang="en-US" sz="1400" dirty="0" smtClean="0">
              <a:solidFill>
                <a:srgbClr val="FF0000"/>
              </a:solidFill>
            </a:endParaRPr>
          </a:p>
        </p:txBody>
      </p:sp>
      <p:sp>
        <p:nvSpPr>
          <p:cNvPr id="13" name="文字方塊 12"/>
          <p:cNvSpPr txBox="1"/>
          <p:nvPr/>
        </p:nvSpPr>
        <p:spPr>
          <a:xfrm>
            <a:off x="1219200" y="5712023"/>
            <a:ext cx="1600200" cy="307777"/>
          </a:xfrm>
          <a:prstGeom prst="rect">
            <a:avLst/>
          </a:prstGeom>
          <a:noFill/>
        </p:spPr>
        <p:txBody>
          <a:bodyPr wrap="square" rtlCol="0">
            <a:spAutoFit/>
          </a:bodyPr>
          <a:lstStyle/>
          <a:p>
            <a:pPr algn="ctr"/>
            <a:r>
              <a:rPr lang="zh-TW" altLang="en-US" sz="1400" dirty="0">
                <a:solidFill>
                  <a:srgbClr val="FF0000"/>
                </a:solidFill>
              </a:rPr>
              <a:t>優</a:t>
            </a:r>
            <a:r>
              <a:rPr lang="zh-TW" altLang="en-US" sz="1400" dirty="0" smtClean="0">
                <a:solidFill>
                  <a:srgbClr val="FF0000"/>
                </a:solidFill>
              </a:rPr>
              <a:t>化資料庫</a:t>
            </a:r>
            <a:r>
              <a:rPr lang="zh-TW" altLang="en-US" sz="1400" dirty="0">
                <a:solidFill>
                  <a:srgbClr val="FF0000"/>
                </a:solidFill>
              </a:rPr>
              <a:t>模式</a:t>
            </a:r>
            <a:endParaRPr lang="zh-TW" altLang="en-US" sz="1400" dirty="0" smtClean="0">
              <a:solidFill>
                <a:srgbClr val="FF0000"/>
              </a:solidFill>
            </a:endParaRPr>
          </a:p>
        </p:txBody>
      </p:sp>
      <p:sp>
        <p:nvSpPr>
          <p:cNvPr id="14" name="文字方塊 13"/>
          <p:cNvSpPr txBox="1"/>
          <p:nvPr/>
        </p:nvSpPr>
        <p:spPr>
          <a:xfrm>
            <a:off x="4800600" y="2237601"/>
            <a:ext cx="3581400" cy="307777"/>
          </a:xfrm>
          <a:prstGeom prst="rect">
            <a:avLst/>
          </a:prstGeom>
          <a:noFill/>
        </p:spPr>
        <p:txBody>
          <a:bodyPr wrap="square" rtlCol="0">
            <a:spAutoFit/>
          </a:bodyPr>
          <a:lstStyle/>
          <a:p>
            <a:pPr algn="ctr"/>
            <a:r>
              <a:rPr lang="zh-TW" altLang="en-US" sz="1400" dirty="0">
                <a:solidFill>
                  <a:srgbClr val="FF0000"/>
                </a:solidFill>
              </a:rPr>
              <a:t>為每種類型的工作負載使用</a:t>
            </a:r>
            <a:r>
              <a:rPr lang="zh-TW" altLang="en-US" sz="1400" dirty="0" smtClean="0">
                <a:solidFill>
                  <a:srgbClr val="FF0000"/>
                </a:solidFill>
              </a:rPr>
              <a:t>專用伺服器</a:t>
            </a:r>
          </a:p>
        </p:txBody>
      </p:sp>
      <p:sp>
        <p:nvSpPr>
          <p:cNvPr id="15" name="文字方塊 14"/>
          <p:cNvSpPr txBox="1"/>
          <p:nvPr/>
        </p:nvSpPr>
        <p:spPr>
          <a:xfrm>
            <a:off x="6044648" y="2819400"/>
            <a:ext cx="2362200" cy="461665"/>
          </a:xfrm>
          <a:prstGeom prst="rect">
            <a:avLst/>
          </a:prstGeom>
          <a:noFill/>
        </p:spPr>
        <p:txBody>
          <a:bodyPr wrap="square" rtlCol="0">
            <a:spAutoFit/>
          </a:bodyPr>
          <a:lstStyle/>
          <a:p>
            <a:pPr algn="ctr"/>
            <a:r>
              <a:rPr lang="zh-TW" altLang="en-US" sz="1200" dirty="0">
                <a:solidFill>
                  <a:srgbClr val="FF0000"/>
                </a:solidFill>
              </a:rPr>
              <a:t>將</a:t>
            </a:r>
            <a:r>
              <a:rPr lang="en-US" altLang="zh-TW" sz="1200" dirty="0">
                <a:solidFill>
                  <a:srgbClr val="FF0000"/>
                </a:solidFill>
              </a:rPr>
              <a:t>RAM</a:t>
            </a:r>
            <a:r>
              <a:rPr lang="zh-TW" altLang="en-US" sz="1200" dirty="0">
                <a:solidFill>
                  <a:srgbClr val="FF0000"/>
                </a:solidFill>
              </a:rPr>
              <a:t>增加</a:t>
            </a:r>
            <a:r>
              <a:rPr lang="zh-TW" altLang="en-US" sz="1200" dirty="0" smtClean="0">
                <a:solidFill>
                  <a:srgbClr val="FF0000"/>
                </a:solidFill>
              </a:rPr>
              <a:t>到</a:t>
            </a:r>
            <a:r>
              <a:rPr lang="en-US" altLang="zh-TW" sz="1200" dirty="0" smtClean="0">
                <a:solidFill>
                  <a:srgbClr val="FF0000"/>
                </a:solidFill>
              </a:rPr>
              <a:t>gigabyte</a:t>
            </a:r>
            <a:r>
              <a:rPr lang="zh-TW" altLang="en-US" sz="1200" dirty="0" smtClean="0">
                <a:solidFill>
                  <a:srgbClr val="FF0000"/>
                </a:solidFill>
              </a:rPr>
              <a:t>範圍</a:t>
            </a:r>
            <a:r>
              <a:rPr lang="zh-TW" altLang="en-US" sz="1200" dirty="0">
                <a:solidFill>
                  <a:srgbClr val="FF0000"/>
                </a:solidFill>
              </a:rPr>
              <a:t>並將靜態內容存儲在</a:t>
            </a:r>
            <a:r>
              <a:rPr lang="en-US" altLang="zh-TW" sz="1200" dirty="0">
                <a:solidFill>
                  <a:srgbClr val="FF0000"/>
                </a:solidFill>
              </a:rPr>
              <a:t>RAM</a:t>
            </a:r>
            <a:r>
              <a:rPr lang="zh-TW" altLang="en-US" sz="1200" dirty="0" smtClean="0">
                <a:solidFill>
                  <a:srgbClr val="FF0000"/>
                </a:solidFill>
              </a:rPr>
              <a:t>中</a:t>
            </a:r>
          </a:p>
        </p:txBody>
      </p:sp>
      <p:sp>
        <p:nvSpPr>
          <p:cNvPr id="16" name="文字方塊 15"/>
          <p:cNvSpPr txBox="1"/>
          <p:nvPr/>
        </p:nvSpPr>
        <p:spPr>
          <a:xfrm>
            <a:off x="470452" y="6019800"/>
            <a:ext cx="2362200" cy="307777"/>
          </a:xfrm>
          <a:prstGeom prst="rect">
            <a:avLst/>
          </a:prstGeom>
          <a:noFill/>
        </p:spPr>
        <p:txBody>
          <a:bodyPr wrap="square" rtlCol="0">
            <a:spAutoFit/>
          </a:bodyPr>
          <a:lstStyle/>
          <a:p>
            <a:pPr algn="ctr"/>
            <a:r>
              <a:rPr lang="en-US" altLang="zh-TW" sz="1400" dirty="0" smtClean="0">
                <a:solidFill>
                  <a:srgbClr val="FF0000"/>
                </a:solidFill>
              </a:rPr>
              <a:t>RAM</a:t>
            </a:r>
            <a:r>
              <a:rPr lang="zh-TW" altLang="en-US" sz="1400" dirty="0">
                <a:solidFill>
                  <a:srgbClr val="FF0000"/>
                </a:solidFill>
              </a:rPr>
              <a:t>：隨機存取記憶體</a:t>
            </a:r>
            <a:endParaRPr lang="zh-TW" altLang="en-US" sz="1400" dirty="0" smtClean="0">
              <a:solidFill>
                <a:srgbClr val="FF0000"/>
              </a:solidFill>
            </a:endParaRPr>
          </a:p>
        </p:txBody>
      </p:sp>
      <p:sp>
        <p:nvSpPr>
          <p:cNvPr id="17" name="文字方塊 16"/>
          <p:cNvSpPr txBox="1"/>
          <p:nvPr/>
        </p:nvSpPr>
        <p:spPr>
          <a:xfrm>
            <a:off x="2971800" y="6019800"/>
            <a:ext cx="2971800" cy="738664"/>
          </a:xfrm>
          <a:prstGeom prst="rect">
            <a:avLst/>
          </a:prstGeom>
          <a:noFill/>
        </p:spPr>
        <p:txBody>
          <a:bodyPr wrap="square" rtlCol="0">
            <a:spAutoFit/>
          </a:bodyPr>
          <a:lstStyle/>
          <a:p>
            <a:pPr algn="ctr"/>
            <a:r>
              <a:rPr lang="en-US" altLang="zh-TW" sz="1400" dirty="0" smtClean="0">
                <a:solidFill>
                  <a:srgbClr val="FF0000"/>
                </a:solidFill>
              </a:rPr>
              <a:t>Gigabyte=GB,   </a:t>
            </a:r>
            <a:br>
              <a:rPr lang="en-US" altLang="zh-TW" sz="1400" dirty="0" smtClean="0">
                <a:solidFill>
                  <a:srgbClr val="FF0000"/>
                </a:solidFill>
              </a:rPr>
            </a:br>
            <a:r>
              <a:rPr lang="en-US" altLang="zh-TW" sz="1400" dirty="0" smtClean="0">
                <a:solidFill>
                  <a:srgbClr val="FF0000"/>
                </a:solidFill>
              </a:rPr>
              <a:t>1 </a:t>
            </a:r>
            <a:r>
              <a:rPr lang="en-US" altLang="zh-TW" sz="1400" dirty="0">
                <a:solidFill>
                  <a:srgbClr val="FF0000"/>
                </a:solidFill>
              </a:rPr>
              <a:t>Gigabyte (GB) = 1024 </a:t>
            </a:r>
            <a:r>
              <a:rPr lang="en-US" altLang="zh-TW" sz="1400" dirty="0" smtClean="0">
                <a:solidFill>
                  <a:srgbClr val="FF0000"/>
                </a:solidFill>
              </a:rPr>
              <a:t>MB,</a:t>
            </a:r>
            <a:br>
              <a:rPr lang="en-US" altLang="zh-TW" sz="1400" dirty="0" smtClean="0">
                <a:solidFill>
                  <a:srgbClr val="FF0000"/>
                </a:solidFill>
              </a:rPr>
            </a:br>
            <a:r>
              <a:rPr lang="en-US" altLang="zh-TW" sz="1400" dirty="0" smtClean="0">
                <a:solidFill>
                  <a:srgbClr val="FF0000"/>
                </a:solidFill>
              </a:rPr>
              <a:t>2</a:t>
            </a:r>
            <a:r>
              <a:rPr lang="en-US" altLang="zh-TW" sz="1400" baseline="30000" dirty="0" smtClean="0">
                <a:solidFill>
                  <a:srgbClr val="FF0000"/>
                </a:solidFill>
              </a:rPr>
              <a:t>30</a:t>
            </a:r>
            <a:r>
              <a:rPr lang="zh-TW" altLang="en-US" sz="1400" dirty="0" smtClean="0">
                <a:solidFill>
                  <a:srgbClr val="FF0000"/>
                </a:solidFill>
              </a:rPr>
              <a:t>次方</a:t>
            </a:r>
          </a:p>
        </p:txBody>
      </p:sp>
      <p:sp>
        <p:nvSpPr>
          <p:cNvPr id="18" name="文字方塊 17"/>
          <p:cNvSpPr txBox="1"/>
          <p:nvPr/>
        </p:nvSpPr>
        <p:spPr>
          <a:xfrm>
            <a:off x="4572000" y="3533001"/>
            <a:ext cx="3429000" cy="307777"/>
          </a:xfrm>
          <a:prstGeom prst="rect">
            <a:avLst/>
          </a:prstGeom>
          <a:noFill/>
        </p:spPr>
        <p:txBody>
          <a:bodyPr wrap="square" rtlCol="0">
            <a:spAutoFit/>
          </a:bodyPr>
          <a:lstStyle/>
          <a:p>
            <a:pPr algn="ctr"/>
            <a:r>
              <a:rPr lang="zh-TW" altLang="en-US" sz="1400" dirty="0" smtClean="0">
                <a:solidFill>
                  <a:srgbClr val="FF0000"/>
                </a:solidFill>
              </a:rPr>
              <a:t>使用緩存表用於查找資料庫中的記錄</a:t>
            </a:r>
          </a:p>
        </p:txBody>
      </p:sp>
      <p:sp>
        <p:nvSpPr>
          <p:cNvPr id="19" name="文字方塊 18"/>
          <p:cNvSpPr txBox="1"/>
          <p:nvPr/>
        </p:nvSpPr>
        <p:spPr>
          <a:xfrm>
            <a:off x="4457700" y="4419599"/>
            <a:ext cx="4533900" cy="276999"/>
          </a:xfrm>
          <a:prstGeom prst="rect">
            <a:avLst/>
          </a:prstGeom>
          <a:noFill/>
        </p:spPr>
        <p:txBody>
          <a:bodyPr wrap="square" rtlCol="0">
            <a:spAutoFit/>
          </a:bodyPr>
          <a:lstStyle/>
          <a:p>
            <a:pPr algn="ctr"/>
            <a:r>
              <a:rPr lang="zh-TW" altLang="en-US" sz="1200" dirty="0" smtClean="0">
                <a:solidFill>
                  <a:srgbClr val="FF0000"/>
                </a:solidFill>
              </a:rPr>
              <a:t>在專用伺服器上放置購物車，信用卡處理和其他</a:t>
            </a:r>
            <a:r>
              <a:rPr lang="en-US" altLang="zh-TW" sz="1200" dirty="0" smtClean="0">
                <a:solidFill>
                  <a:srgbClr val="FF0000"/>
                </a:solidFill>
              </a:rPr>
              <a:t>CPU</a:t>
            </a:r>
            <a:r>
              <a:rPr lang="zh-TW" altLang="en-US" sz="1200" dirty="0" smtClean="0">
                <a:solidFill>
                  <a:srgbClr val="FF0000"/>
                </a:solidFill>
              </a:rPr>
              <a:t>密集型活動</a:t>
            </a:r>
          </a:p>
        </p:txBody>
      </p:sp>
      <p:sp>
        <p:nvSpPr>
          <p:cNvPr id="20" name="文字方塊 19"/>
          <p:cNvSpPr txBox="1"/>
          <p:nvPr/>
        </p:nvSpPr>
        <p:spPr>
          <a:xfrm>
            <a:off x="4800600" y="5063383"/>
            <a:ext cx="3429000" cy="307777"/>
          </a:xfrm>
          <a:prstGeom prst="rect">
            <a:avLst/>
          </a:prstGeom>
          <a:noFill/>
        </p:spPr>
        <p:txBody>
          <a:bodyPr wrap="square" rtlCol="0">
            <a:spAutoFit/>
          </a:bodyPr>
          <a:lstStyle/>
          <a:p>
            <a:pPr algn="ctr"/>
            <a:r>
              <a:rPr lang="zh-TW" altLang="en-US" sz="1400" dirty="0">
                <a:solidFill>
                  <a:srgbClr val="FF0000"/>
                </a:solidFill>
              </a:rPr>
              <a:t>檢查您的代碼以確保其有效</a:t>
            </a:r>
            <a:r>
              <a:rPr lang="zh-TW" altLang="en-US" sz="1400" dirty="0" smtClean="0">
                <a:solidFill>
                  <a:srgbClr val="FF0000"/>
                </a:solidFill>
              </a:rPr>
              <a:t>運行</a:t>
            </a:r>
          </a:p>
        </p:txBody>
      </p:sp>
      <p:sp>
        <p:nvSpPr>
          <p:cNvPr id="21" name="文字方塊 20"/>
          <p:cNvSpPr txBox="1"/>
          <p:nvPr/>
        </p:nvSpPr>
        <p:spPr>
          <a:xfrm>
            <a:off x="5562600" y="5971401"/>
            <a:ext cx="3657600" cy="276999"/>
          </a:xfrm>
          <a:prstGeom prst="rect">
            <a:avLst/>
          </a:prstGeom>
          <a:noFill/>
        </p:spPr>
        <p:txBody>
          <a:bodyPr wrap="square" rtlCol="0">
            <a:spAutoFit/>
          </a:bodyPr>
          <a:lstStyle/>
          <a:p>
            <a:pPr algn="ctr"/>
            <a:r>
              <a:rPr lang="zh-TW" altLang="en-US" sz="1200" dirty="0" smtClean="0">
                <a:solidFill>
                  <a:srgbClr val="FF0000"/>
                </a:solidFill>
              </a:rPr>
              <a:t>檢查你的資料庫搜尋時間</a:t>
            </a:r>
            <a:r>
              <a:rPr lang="zh-TW" altLang="en-US" sz="1200" dirty="0">
                <a:solidFill>
                  <a:srgbClr val="FF0000"/>
                </a:solidFill>
              </a:rPr>
              <a:t>並採取措施</a:t>
            </a:r>
            <a:r>
              <a:rPr lang="zh-TW" altLang="en-US" sz="1200" dirty="0" smtClean="0">
                <a:solidFill>
                  <a:srgbClr val="FF0000"/>
                </a:solidFill>
              </a:rPr>
              <a:t>減少存取時間</a:t>
            </a:r>
          </a:p>
        </p:txBody>
      </p:sp>
      <p:sp>
        <p:nvSpPr>
          <p:cNvPr id="23" name="向上箭號 22"/>
          <p:cNvSpPr/>
          <p:nvPr/>
        </p:nvSpPr>
        <p:spPr>
          <a:xfrm>
            <a:off x="7391400" y="5712024"/>
            <a:ext cx="228600" cy="259378"/>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err="1" smtClean="0"/>
          </a:p>
        </p:txBody>
      </p:sp>
    </p:spTree>
    <p:extLst>
      <p:ext uri="{BB962C8B-B14F-4D97-AF65-F5344CB8AC3E}">
        <p14:creationId xmlns:p14="http://schemas.microsoft.com/office/powerpoint/2010/main" val="6851316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E-commerce Site Tools</a:t>
            </a:r>
          </a:p>
        </p:txBody>
      </p:sp>
      <p:sp>
        <p:nvSpPr>
          <p:cNvPr id="3" name="Content Placeholder 2"/>
          <p:cNvSpPr>
            <a:spLocks noGrp="1"/>
          </p:cNvSpPr>
          <p:nvPr>
            <p:ph idx="1"/>
          </p:nvPr>
        </p:nvSpPr>
        <p:spPr/>
        <p:txBody>
          <a:bodyPr/>
          <a:lstStyle/>
          <a:p>
            <a:r>
              <a:rPr lang="en-US" dirty="0"/>
              <a:t>Website design: Basic business considerations</a:t>
            </a:r>
          </a:p>
          <a:p>
            <a:pPr lvl="1"/>
            <a:r>
              <a:rPr lang="en-US" dirty="0"/>
              <a:t>Enabling customers to find and buy what they need</a:t>
            </a:r>
          </a:p>
          <a:p>
            <a:r>
              <a:rPr lang="en-US" dirty="0"/>
              <a:t>Tools for search engine optimization</a:t>
            </a:r>
          </a:p>
          <a:p>
            <a:pPr lvl="1"/>
            <a:r>
              <a:rPr lang="en-US" dirty="0"/>
              <a:t>Search engine placement</a:t>
            </a:r>
          </a:p>
          <a:p>
            <a:pPr lvl="2"/>
            <a:r>
              <a:rPr lang="en-US" dirty="0"/>
              <a:t>Metatags, titles, content</a:t>
            </a:r>
          </a:p>
          <a:p>
            <a:pPr lvl="2"/>
            <a:r>
              <a:rPr lang="en-US" dirty="0"/>
              <a:t>Identify market niches</a:t>
            </a:r>
          </a:p>
          <a:p>
            <a:pPr lvl="2"/>
            <a:r>
              <a:rPr lang="en-US" dirty="0"/>
              <a:t>Offer expertise</a:t>
            </a:r>
          </a:p>
          <a:p>
            <a:pPr lvl="2"/>
            <a:r>
              <a:rPr lang="en-US" dirty="0"/>
              <a:t>Links</a:t>
            </a:r>
          </a:p>
          <a:p>
            <a:pPr lvl="2"/>
            <a:r>
              <a:rPr lang="en-US" dirty="0"/>
              <a:t>Buy ads</a:t>
            </a:r>
          </a:p>
          <a:p>
            <a:pPr lvl="2"/>
            <a:r>
              <a:rPr lang="en-US" dirty="0"/>
              <a:t>Local e-commerce</a:t>
            </a:r>
          </a:p>
        </p:txBody>
      </p:sp>
      <p:sp>
        <p:nvSpPr>
          <p:cNvPr id="4" name="文字方塊 3"/>
          <p:cNvSpPr txBox="1"/>
          <p:nvPr/>
        </p:nvSpPr>
        <p:spPr>
          <a:xfrm>
            <a:off x="1157908" y="457200"/>
            <a:ext cx="3475383" cy="400110"/>
          </a:xfrm>
          <a:prstGeom prst="rect">
            <a:avLst/>
          </a:prstGeom>
          <a:solidFill>
            <a:schemeClr val="accent4">
              <a:lumMod val="60000"/>
              <a:lumOff val="40000"/>
            </a:schemeClr>
          </a:solidFill>
        </p:spPr>
        <p:txBody>
          <a:bodyPr wrap="square" rtlCol="0">
            <a:spAutoFit/>
          </a:bodyPr>
          <a:lstStyle/>
          <a:p>
            <a:pPr algn="ctr"/>
            <a:r>
              <a:rPr lang="zh-TW" altLang="en-US" sz="2000" dirty="0" smtClean="0"/>
              <a:t>其他電子商務網站工具</a:t>
            </a:r>
          </a:p>
        </p:txBody>
      </p:sp>
      <p:sp>
        <p:nvSpPr>
          <p:cNvPr id="5" name="文字方塊 4"/>
          <p:cNvSpPr txBox="1"/>
          <p:nvPr/>
        </p:nvSpPr>
        <p:spPr>
          <a:xfrm>
            <a:off x="990600" y="1295400"/>
            <a:ext cx="3475383" cy="369332"/>
          </a:xfrm>
          <a:prstGeom prst="rect">
            <a:avLst/>
          </a:prstGeom>
          <a:solidFill>
            <a:schemeClr val="accent4">
              <a:lumMod val="60000"/>
              <a:lumOff val="40000"/>
            </a:schemeClr>
          </a:solidFill>
        </p:spPr>
        <p:txBody>
          <a:bodyPr wrap="square" rtlCol="0">
            <a:spAutoFit/>
          </a:bodyPr>
          <a:lstStyle/>
          <a:p>
            <a:pPr algn="ctr"/>
            <a:r>
              <a:rPr lang="zh-TW" altLang="en-US" dirty="0"/>
              <a:t>網站設計：基本業務考慮</a:t>
            </a:r>
            <a:endParaRPr lang="zh-TW" altLang="en-US" dirty="0" smtClean="0"/>
          </a:p>
        </p:txBody>
      </p:sp>
      <p:sp>
        <p:nvSpPr>
          <p:cNvPr id="6" name="文字方塊 5"/>
          <p:cNvSpPr txBox="1"/>
          <p:nvPr/>
        </p:nvSpPr>
        <p:spPr>
          <a:xfrm>
            <a:off x="1191038" y="2362201"/>
            <a:ext cx="4295362" cy="338554"/>
          </a:xfrm>
          <a:prstGeom prst="rect">
            <a:avLst/>
          </a:prstGeom>
          <a:solidFill>
            <a:schemeClr val="accent4">
              <a:lumMod val="60000"/>
              <a:lumOff val="40000"/>
            </a:schemeClr>
          </a:solidFill>
        </p:spPr>
        <p:txBody>
          <a:bodyPr wrap="square" rtlCol="0">
            <a:spAutoFit/>
          </a:bodyPr>
          <a:lstStyle/>
          <a:p>
            <a:pPr algn="ctr"/>
            <a:r>
              <a:rPr lang="zh-TW" altLang="en-US" sz="1600" dirty="0"/>
              <a:t>使客戶能夠</a:t>
            </a:r>
            <a:r>
              <a:rPr lang="zh-TW" altLang="en-US" sz="1600" dirty="0" smtClean="0"/>
              <a:t>找到並購買他們所需的</a:t>
            </a:r>
            <a:r>
              <a:rPr lang="zh-TW" altLang="en-US" sz="1600" dirty="0"/>
              <a:t>東西</a:t>
            </a:r>
            <a:endParaRPr lang="zh-TW" altLang="en-US" sz="1600" dirty="0" smtClean="0"/>
          </a:p>
        </p:txBody>
      </p:sp>
      <p:sp>
        <p:nvSpPr>
          <p:cNvPr id="7" name="文字方塊 6"/>
          <p:cNvSpPr txBox="1"/>
          <p:nvPr/>
        </p:nvSpPr>
        <p:spPr>
          <a:xfrm>
            <a:off x="6477000" y="2667000"/>
            <a:ext cx="2438400" cy="369332"/>
          </a:xfrm>
          <a:prstGeom prst="rect">
            <a:avLst/>
          </a:prstGeom>
          <a:solidFill>
            <a:schemeClr val="accent4">
              <a:lumMod val="60000"/>
              <a:lumOff val="40000"/>
            </a:schemeClr>
          </a:solidFill>
        </p:spPr>
        <p:txBody>
          <a:bodyPr wrap="square" rtlCol="0">
            <a:spAutoFit/>
          </a:bodyPr>
          <a:lstStyle/>
          <a:p>
            <a:pPr algn="ctr"/>
            <a:r>
              <a:rPr lang="zh-TW" altLang="en-US" dirty="0" smtClean="0"/>
              <a:t>搜尋引擎</a:t>
            </a:r>
            <a:r>
              <a:rPr lang="zh-TW" altLang="en-US" dirty="0"/>
              <a:t>優化工具</a:t>
            </a:r>
            <a:endParaRPr lang="zh-TW" altLang="en-US" dirty="0" smtClean="0"/>
          </a:p>
        </p:txBody>
      </p:sp>
      <p:sp>
        <p:nvSpPr>
          <p:cNvPr id="8" name="文字方塊 7"/>
          <p:cNvSpPr txBox="1"/>
          <p:nvPr/>
        </p:nvSpPr>
        <p:spPr>
          <a:xfrm>
            <a:off x="4038600" y="3090446"/>
            <a:ext cx="1524000" cy="338554"/>
          </a:xfrm>
          <a:prstGeom prst="rect">
            <a:avLst/>
          </a:prstGeom>
          <a:noFill/>
        </p:spPr>
        <p:txBody>
          <a:bodyPr wrap="square" rtlCol="0">
            <a:spAutoFit/>
          </a:bodyPr>
          <a:lstStyle/>
          <a:p>
            <a:pPr algn="ctr"/>
            <a:r>
              <a:rPr lang="zh-TW" altLang="en-US" sz="1600" dirty="0" smtClean="0">
                <a:solidFill>
                  <a:srgbClr val="FF0000"/>
                </a:solidFill>
              </a:rPr>
              <a:t>搜尋引擎放置</a:t>
            </a:r>
          </a:p>
        </p:txBody>
      </p:sp>
      <p:sp>
        <p:nvSpPr>
          <p:cNvPr id="9" name="文字方塊 8"/>
          <p:cNvSpPr txBox="1"/>
          <p:nvPr/>
        </p:nvSpPr>
        <p:spPr>
          <a:xfrm>
            <a:off x="3733801" y="3468757"/>
            <a:ext cx="1828800" cy="338554"/>
          </a:xfrm>
          <a:prstGeom prst="rect">
            <a:avLst/>
          </a:prstGeom>
          <a:noFill/>
        </p:spPr>
        <p:txBody>
          <a:bodyPr wrap="square" rtlCol="0">
            <a:spAutoFit/>
          </a:bodyPr>
          <a:lstStyle/>
          <a:p>
            <a:pPr algn="ctr"/>
            <a:r>
              <a:rPr lang="zh-TW" altLang="en-US" sz="1600" dirty="0" smtClean="0">
                <a:solidFill>
                  <a:srgbClr val="FF0000"/>
                </a:solidFill>
              </a:rPr>
              <a:t>標籤、標題、內容</a:t>
            </a:r>
          </a:p>
        </p:txBody>
      </p:sp>
      <p:sp>
        <p:nvSpPr>
          <p:cNvPr id="10" name="文字方塊 9"/>
          <p:cNvSpPr txBox="1"/>
          <p:nvPr/>
        </p:nvSpPr>
        <p:spPr>
          <a:xfrm>
            <a:off x="3429000" y="3776246"/>
            <a:ext cx="1538908" cy="338554"/>
          </a:xfrm>
          <a:prstGeom prst="rect">
            <a:avLst/>
          </a:prstGeom>
          <a:noFill/>
        </p:spPr>
        <p:txBody>
          <a:bodyPr wrap="square" rtlCol="0">
            <a:spAutoFit/>
          </a:bodyPr>
          <a:lstStyle/>
          <a:p>
            <a:pPr algn="ctr"/>
            <a:r>
              <a:rPr lang="zh-TW" altLang="en-US" sz="1600" dirty="0" smtClean="0">
                <a:solidFill>
                  <a:srgbClr val="FF0000"/>
                </a:solidFill>
              </a:rPr>
              <a:t>確定市場定位</a:t>
            </a:r>
          </a:p>
        </p:txBody>
      </p:sp>
      <p:sp>
        <p:nvSpPr>
          <p:cNvPr id="11" name="文字方塊 10"/>
          <p:cNvSpPr txBox="1"/>
          <p:nvPr/>
        </p:nvSpPr>
        <p:spPr>
          <a:xfrm>
            <a:off x="2819400" y="4081046"/>
            <a:ext cx="1539738" cy="338554"/>
          </a:xfrm>
          <a:prstGeom prst="rect">
            <a:avLst/>
          </a:prstGeom>
          <a:noFill/>
        </p:spPr>
        <p:txBody>
          <a:bodyPr wrap="square" rtlCol="0">
            <a:spAutoFit/>
          </a:bodyPr>
          <a:lstStyle/>
          <a:p>
            <a:pPr algn="ctr"/>
            <a:r>
              <a:rPr lang="zh-TW" altLang="en-US" sz="1600" dirty="0" smtClean="0">
                <a:solidFill>
                  <a:srgbClr val="FF0000"/>
                </a:solidFill>
              </a:rPr>
              <a:t>提供專業知識</a:t>
            </a:r>
          </a:p>
        </p:txBody>
      </p:sp>
      <p:sp>
        <p:nvSpPr>
          <p:cNvPr id="12" name="文字方塊 11"/>
          <p:cNvSpPr txBox="1"/>
          <p:nvPr/>
        </p:nvSpPr>
        <p:spPr>
          <a:xfrm>
            <a:off x="1905000" y="4385846"/>
            <a:ext cx="769869" cy="338554"/>
          </a:xfrm>
          <a:prstGeom prst="rect">
            <a:avLst/>
          </a:prstGeom>
          <a:noFill/>
        </p:spPr>
        <p:txBody>
          <a:bodyPr wrap="square" rtlCol="0">
            <a:spAutoFit/>
          </a:bodyPr>
          <a:lstStyle/>
          <a:p>
            <a:pPr algn="ctr"/>
            <a:r>
              <a:rPr lang="zh-TW" altLang="en-US" sz="1600" dirty="0" smtClean="0">
                <a:solidFill>
                  <a:srgbClr val="FF0000"/>
                </a:solidFill>
              </a:rPr>
              <a:t>鏈接</a:t>
            </a:r>
          </a:p>
        </p:txBody>
      </p:sp>
      <p:sp>
        <p:nvSpPr>
          <p:cNvPr id="13" name="文字方塊 12"/>
          <p:cNvSpPr txBox="1"/>
          <p:nvPr/>
        </p:nvSpPr>
        <p:spPr>
          <a:xfrm>
            <a:off x="2343356" y="4724400"/>
            <a:ext cx="1161844" cy="338554"/>
          </a:xfrm>
          <a:prstGeom prst="rect">
            <a:avLst/>
          </a:prstGeom>
          <a:noFill/>
        </p:spPr>
        <p:txBody>
          <a:bodyPr wrap="square" rtlCol="0">
            <a:spAutoFit/>
          </a:bodyPr>
          <a:lstStyle/>
          <a:p>
            <a:pPr algn="ctr"/>
            <a:r>
              <a:rPr lang="zh-TW" altLang="en-US" sz="1600" dirty="0" smtClean="0">
                <a:solidFill>
                  <a:srgbClr val="FF0000"/>
                </a:solidFill>
              </a:rPr>
              <a:t>購買廣告</a:t>
            </a:r>
          </a:p>
        </p:txBody>
      </p:sp>
      <p:sp>
        <p:nvSpPr>
          <p:cNvPr id="14" name="文字方塊 13"/>
          <p:cNvSpPr txBox="1"/>
          <p:nvPr/>
        </p:nvSpPr>
        <p:spPr>
          <a:xfrm>
            <a:off x="2971800" y="5029200"/>
            <a:ext cx="1829629" cy="338554"/>
          </a:xfrm>
          <a:prstGeom prst="rect">
            <a:avLst/>
          </a:prstGeom>
          <a:noFill/>
        </p:spPr>
        <p:txBody>
          <a:bodyPr wrap="square" rtlCol="0">
            <a:spAutoFit/>
          </a:bodyPr>
          <a:lstStyle/>
          <a:p>
            <a:pPr algn="ctr"/>
            <a:r>
              <a:rPr lang="zh-TW" altLang="en-US" sz="1600" dirty="0" smtClean="0">
                <a:solidFill>
                  <a:srgbClr val="FF0000"/>
                </a:solidFill>
              </a:rPr>
              <a:t>本地電子商務</a:t>
            </a:r>
          </a:p>
        </p:txBody>
      </p:sp>
    </p:spTree>
    <p:extLst>
      <p:ext uri="{BB962C8B-B14F-4D97-AF65-F5344CB8AC3E}">
        <p14:creationId xmlns:p14="http://schemas.microsoft.com/office/powerpoint/2010/main" val="27696391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4.10: E-commerce Website Features that Annoy Customers (1 of 2)</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97566270"/>
              </p:ext>
            </p:extLst>
          </p:nvPr>
        </p:nvGraphicFramePr>
        <p:xfrm>
          <a:off x="457200" y="1600200"/>
          <a:ext cx="8229600" cy="3566160"/>
        </p:xfrm>
        <a:graphic>
          <a:graphicData uri="http://schemas.openxmlformats.org/drawingml/2006/table">
            <a:tbl>
              <a:tblPr firstRow="1" bandRow="1">
                <a:tableStyleId>{3B4B98B0-60AC-42C2-AFA5-B58CD77FA1E5}</a:tableStyleId>
              </a:tblPr>
              <a:tblGrid>
                <a:gridCol w="8229600">
                  <a:extLst>
                    <a:ext uri="{9D8B030D-6E8A-4147-A177-3AD203B41FA5}">
                      <a16:colId xmlns:a16="http://schemas.microsoft.com/office/drawing/2014/main" xmlns="" val="20000"/>
                    </a:ext>
                  </a:extLst>
                </a:gridCol>
              </a:tblGrid>
              <a:tr h="370840">
                <a:tc>
                  <a:txBody>
                    <a:bodyPr/>
                    <a:lstStyle/>
                    <a:p>
                      <a:r>
                        <a:rPr lang="en-US" sz="2000" dirty="0"/>
                        <a:t>FEATURE</a:t>
                      </a:r>
                    </a:p>
                  </a:txBody>
                  <a:tcPr/>
                </a:tc>
                <a:extLst>
                  <a:ext uri="{0D108BD9-81ED-4DB2-BD59-A6C34878D82A}">
                    <a16:rowId xmlns:a16="http://schemas.microsoft.com/office/drawing/2014/main" xmlns="" val="10000"/>
                  </a:ext>
                </a:extLst>
              </a:tr>
              <a:tr h="370840">
                <a:tc>
                  <a:txBody>
                    <a:bodyPr/>
                    <a:lstStyle/>
                    <a:p>
                      <a:r>
                        <a:rPr lang="en-US" sz="2000" b="0" i="0" u="none" strike="noStrike" kern="1200" baseline="0" dirty="0">
                          <a:solidFill>
                            <a:schemeClr val="tx1"/>
                          </a:solidFill>
                          <a:latin typeface="+mn-lt"/>
                          <a:ea typeface="+mn-ea"/>
                          <a:cs typeface="+mn-cs"/>
                        </a:rPr>
                        <a:t>Requiring user to view ad or intro page before going to website content</a:t>
                      </a:r>
                      <a:endParaRPr lang="en-US" sz="2000" dirty="0"/>
                    </a:p>
                  </a:txBody>
                  <a:tcPr/>
                </a:tc>
                <a:extLst>
                  <a:ext uri="{0D108BD9-81ED-4DB2-BD59-A6C34878D82A}">
                    <a16:rowId xmlns:a16="http://schemas.microsoft.com/office/drawing/2014/main" xmlns="" val="10001"/>
                  </a:ext>
                </a:extLst>
              </a:tr>
              <a:tr h="370840">
                <a:tc>
                  <a:txBody>
                    <a:bodyPr/>
                    <a:lstStyle/>
                    <a:p>
                      <a:r>
                        <a:rPr lang="en-US" sz="2000" b="0" i="0" u="none" strike="noStrike" kern="1200" baseline="0" dirty="0">
                          <a:solidFill>
                            <a:schemeClr val="tx1"/>
                          </a:solidFill>
                          <a:latin typeface="+mn-lt"/>
                          <a:ea typeface="+mn-ea"/>
                          <a:cs typeface="+mn-cs"/>
                        </a:rPr>
                        <a:t>Pop-up and pop-under ads and windows</a:t>
                      </a:r>
                      <a:endParaRPr lang="en-US" sz="2000" dirty="0"/>
                    </a:p>
                  </a:txBody>
                  <a:tcPr/>
                </a:tc>
                <a:extLst>
                  <a:ext uri="{0D108BD9-81ED-4DB2-BD59-A6C34878D82A}">
                    <a16:rowId xmlns:a16="http://schemas.microsoft.com/office/drawing/2014/main" xmlns="" val="10002"/>
                  </a:ext>
                </a:extLst>
              </a:tr>
              <a:tr h="370840">
                <a:tc>
                  <a:txBody>
                    <a:bodyPr/>
                    <a:lstStyle/>
                    <a:p>
                      <a:r>
                        <a:rPr lang="en-US" sz="2000" b="0" i="0" u="none" strike="noStrike" kern="1200" baseline="0" dirty="0">
                          <a:solidFill>
                            <a:schemeClr val="tx1"/>
                          </a:solidFill>
                          <a:latin typeface="+mn-lt"/>
                          <a:ea typeface="+mn-ea"/>
                          <a:cs typeface="+mn-cs"/>
                        </a:rPr>
                        <a:t>Too many clicks to get to the content</a:t>
                      </a:r>
                      <a:endParaRPr lang="en-US" sz="2000" dirty="0"/>
                    </a:p>
                  </a:txBody>
                  <a:tcPr/>
                </a:tc>
                <a:extLst>
                  <a:ext uri="{0D108BD9-81ED-4DB2-BD59-A6C34878D82A}">
                    <a16:rowId xmlns:a16="http://schemas.microsoft.com/office/drawing/2014/main" xmlns="" val="10003"/>
                  </a:ext>
                </a:extLst>
              </a:tr>
              <a:tr h="370840">
                <a:tc>
                  <a:txBody>
                    <a:bodyPr/>
                    <a:lstStyle/>
                    <a:p>
                      <a:r>
                        <a:rPr lang="en-US" sz="2000" b="0" i="0" u="none" strike="noStrike" kern="1200" baseline="0" dirty="0">
                          <a:solidFill>
                            <a:schemeClr val="tx1"/>
                          </a:solidFill>
                          <a:latin typeface="+mn-lt"/>
                          <a:ea typeface="+mn-ea"/>
                          <a:cs typeface="+mn-cs"/>
                        </a:rPr>
                        <a:t>Links that don’t work</a:t>
                      </a:r>
                      <a:endParaRPr lang="en-US" sz="2000" dirty="0"/>
                    </a:p>
                  </a:txBody>
                  <a:tcPr/>
                </a:tc>
                <a:extLst>
                  <a:ext uri="{0D108BD9-81ED-4DB2-BD59-A6C34878D82A}">
                    <a16:rowId xmlns:a16="http://schemas.microsoft.com/office/drawing/2014/main" xmlns="" val="10004"/>
                  </a:ext>
                </a:extLst>
              </a:tr>
              <a:tr h="370840">
                <a:tc>
                  <a:txBody>
                    <a:bodyPr/>
                    <a:lstStyle/>
                    <a:p>
                      <a:r>
                        <a:rPr lang="en-US" sz="2000" b="0" i="0" u="none" strike="noStrike" kern="1200" baseline="0" dirty="0">
                          <a:solidFill>
                            <a:schemeClr val="tx1"/>
                          </a:solidFill>
                          <a:latin typeface="+mn-lt"/>
                          <a:ea typeface="+mn-ea"/>
                          <a:cs typeface="+mn-cs"/>
                        </a:rPr>
                        <a:t>Confusing navigation; no search function</a:t>
                      </a:r>
                      <a:endParaRPr lang="en-US" sz="2000" dirty="0"/>
                    </a:p>
                  </a:txBody>
                  <a:tcPr/>
                </a:tc>
                <a:extLst>
                  <a:ext uri="{0D108BD9-81ED-4DB2-BD59-A6C34878D82A}">
                    <a16:rowId xmlns:a16="http://schemas.microsoft.com/office/drawing/2014/main" xmlns="" val="10005"/>
                  </a:ext>
                </a:extLst>
              </a:tr>
              <a:tr h="370840">
                <a:tc>
                  <a:txBody>
                    <a:bodyPr/>
                    <a:lstStyle/>
                    <a:p>
                      <a:r>
                        <a:rPr lang="en-US" sz="2000" b="0" i="0" u="none" strike="noStrike" kern="1200" baseline="0" dirty="0">
                          <a:solidFill>
                            <a:schemeClr val="tx1"/>
                          </a:solidFill>
                          <a:latin typeface="+mn-lt"/>
                          <a:ea typeface="+mn-ea"/>
                          <a:cs typeface="+mn-cs"/>
                        </a:rPr>
                        <a:t>Requirement to register and log in before viewing content or ordering</a:t>
                      </a:r>
                      <a:endParaRPr lang="en-US" sz="2000" dirty="0"/>
                    </a:p>
                  </a:txBody>
                  <a:tcPr/>
                </a:tc>
                <a:extLst>
                  <a:ext uri="{0D108BD9-81ED-4DB2-BD59-A6C34878D82A}">
                    <a16:rowId xmlns:a16="http://schemas.microsoft.com/office/drawing/2014/main" xmlns="" val="10006"/>
                  </a:ext>
                </a:extLst>
              </a:tr>
              <a:tr h="370840">
                <a:tc>
                  <a:txBody>
                    <a:bodyPr/>
                    <a:lstStyle/>
                    <a:p>
                      <a:r>
                        <a:rPr lang="en-US" sz="2000" b="0" i="0" u="none" strike="noStrike" kern="1200" baseline="0" dirty="0">
                          <a:solidFill>
                            <a:schemeClr val="tx1"/>
                          </a:solidFill>
                          <a:latin typeface="+mn-lt"/>
                          <a:ea typeface="+mn-ea"/>
                          <a:cs typeface="+mn-cs"/>
                        </a:rPr>
                        <a:t>Slow loading pages</a:t>
                      </a:r>
                      <a:endParaRPr lang="en-US" sz="2000" dirty="0"/>
                    </a:p>
                  </a:txBody>
                  <a:tcPr/>
                </a:tc>
                <a:extLst>
                  <a:ext uri="{0D108BD9-81ED-4DB2-BD59-A6C34878D82A}">
                    <a16:rowId xmlns:a16="http://schemas.microsoft.com/office/drawing/2014/main" xmlns="" val="10007"/>
                  </a:ext>
                </a:extLst>
              </a:tr>
              <a:tr h="370840">
                <a:tc>
                  <a:txBody>
                    <a:bodyPr/>
                    <a:lstStyle/>
                    <a:p>
                      <a:r>
                        <a:rPr lang="en-US" sz="2000" b="0" i="0" u="none" strike="noStrike" kern="1200" baseline="0" dirty="0">
                          <a:solidFill>
                            <a:schemeClr val="tx1"/>
                          </a:solidFill>
                          <a:latin typeface="+mn-lt"/>
                          <a:ea typeface="+mn-ea"/>
                          <a:cs typeface="+mn-cs"/>
                        </a:rPr>
                        <a:t>Content that is out of date</a:t>
                      </a:r>
                      <a:endParaRPr lang="en-US" sz="2000" dirty="0"/>
                    </a:p>
                  </a:txBody>
                  <a:tcPr/>
                </a:tc>
                <a:extLst>
                  <a:ext uri="{0D108BD9-81ED-4DB2-BD59-A6C34878D82A}">
                    <a16:rowId xmlns:a16="http://schemas.microsoft.com/office/drawing/2014/main" xmlns="" val="10008"/>
                  </a:ext>
                </a:extLst>
              </a:tr>
            </a:tbl>
          </a:graphicData>
        </a:graphic>
      </p:graphicFrame>
      <p:sp>
        <p:nvSpPr>
          <p:cNvPr id="5" name="文字方塊 4"/>
          <p:cNvSpPr txBox="1"/>
          <p:nvPr/>
        </p:nvSpPr>
        <p:spPr>
          <a:xfrm>
            <a:off x="2286000" y="11668"/>
            <a:ext cx="3505200" cy="369332"/>
          </a:xfrm>
          <a:prstGeom prst="rect">
            <a:avLst/>
          </a:prstGeom>
          <a:solidFill>
            <a:schemeClr val="accent4">
              <a:lumMod val="60000"/>
              <a:lumOff val="40000"/>
            </a:schemeClr>
          </a:solidFill>
        </p:spPr>
        <p:txBody>
          <a:bodyPr wrap="square" rtlCol="0">
            <a:spAutoFit/>
          </a:bodyPr>
          <a:lstStyle/>
          <a:p>
            <a:pPr algn="ctr"/>
            <a:r>
              <a:rPr lang="zh-TW" altLang="en-US" dirty="0"/>
              <a:t>惹惱客戶的電子商務</a:t>
            </a:r>
            <a:r>
              <a:rPr lang="zh-TW" altLang="en-US" dirty="0" smtClean="0"/>
              <a:t>網站特徵</a:t>
            </a:r>
          </a:p>
        </p:txBody>
      </p:sp>
      <p:sp>
        <p:nvSpPr>
          <p:cNvPr id="6" name="文字方塊 5"/>
          <p:cNvSpPr txBox="1"/>
          <p:nvPr/>
        </p:nvSpPr>
        <p:spPr>
          <a:xfrm>
            <a:off x="1828800" y="1600200"/>
            <a:ext cx="685800" cy="369332"/>
          </a:xfrm>
          <a:prstGeom prst="rect">
            <a:avLst/>
          </a:prstGeom>
          <a:solidFill>
            <a:schemeClr val="accent4">
              <a:lumMod val="60000"/>
              <a:lumOff val="40000"/>
            </a:schemeClr>
          </a:solidFill>
        </p:spPr>
        <p:txBody>
          <a:bodyPr wrap="square" rtlCol="0">
            <a:spAutoFit/>
          </a:bodyPr>
          <a:lstStyle/>
          <a:p>
            <a:pPr algn="ctr"/>
            <a:r>
              <a:rPr lang="zh-TW" altLang="en-US" dirty="0" smtClean="0"/>
              <a:t>特徵</a:t>
            </a:r>
          </a:p>
        </p:txBody>
      </p:sp>
      <p:sp>
        <p:nvSpPr>
          <p:cNvPr id="7" name="文字方塊 6"/>
          <p:cNvSpPr txBox="1"/>
          <p:nvPr/>
        </p:nvSpPr>
        <p:spPr>
          <a:xfrm>
            <a:off x="3286540" y="1676401"/>
            <a:ext cx="486686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要求用戶在瀏覽網站內容之前查看廣告或介紹頁面</a:t>
            </a:r>
          </a:p>
        </p:txBody>
      </p:sp>
      <p:sp>
        <p:nvSpPr>
          <p:cNvPr id="8" name="文字方塊 7"/>
          <p:cNvSpPr txBox="1"/>
          <p:nvPr/>
        </p:nvSpPr>
        <p:spPr>
          <a:xfrm>
            <a:off x="5257800" y="2421837"/>
            <a:ext cx="33528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彈出式和彈出式背景廣告和窗口</a:t>
            </a:r>
          </a:p>
        </p:txBody>
      </p:sp>
      <p:sp>
        <p:nvSpPr>
          <p:cNvPr id="9" name="文字方塊 8"/>
          <p:cNvSpPr txBox="1"/>
          <p:nvPr/>
        </p:nvSpPr>
        <p:spPr>
          <a:xfrm>
            <a:off x="4724400" y="2819400"/>
            <a:ext cx="33528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點擊次數太多，無法獲取內容</a:t>
            </a:r>
          </a:p>
        </p:txBody>
      </p:sp>
      <p:sp>
        <p:nvSpPr>
          <p:cNvPr id="10" name="文字方塊 9"/>
          <p:cNvSpPr txBox="1"/>
          <p:nvPr/>
        </p:nvSpPr>
        <p:spPr>
          <a:xfrm>
            <a:off x="2971800" y="3200400"/>
            <a:ext cx="33528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不起作用的鏈接</a:t>
            </a:r>
          </a:p>
        </p:txBody>
      </p:sp>
      <p:sp>
        <p:nvSpPr>
          <p:cNvPr id="11" name="文字方塊 10"/>
          <p:cNvSpPr txBox="1"/>
          <p:nvPr/>
        </p:nvSpPr>
        <p:spPr>
          <a:xfrm>
            <a:off x="5181600" y="3623846"/>
            <a:ext cx="3352800" cy="338554"/>
          </a:xfrm>
          <a:prstGeom prst="rect">
            <a:avLst/>
          </a:prstGeom>
          <a:solidFill>
            <a:schemeClr val="accent4">
              <a:lumMod val="60000"/>
              <a:lumOff val="40000"/>
            </a:schemeClr>
          </a:solidFill>
        </p:spPr>
        <p:txBody>
          <a:bodyPr wrap="square" rtlCol="0">
            <a:spAutoFit/>
          </a:bodyPr>
          <a:lstStyle/>
          <a:p>
            <a:pPr algn="ctr"/>
            <a:r>
              <a:rPr lang="zh-TW" altLang="en-US" sz="1600" dirty="0"/>
              <a:t>令人困惑的</a:t>
            </a:r>
            <a:r>
              <a:rPr lang="zh-TW" altLang="en-US" sz="1600" dirty="0" smtClean="0"/>
              <a:t>導航；沒有搜尋功能</a:t>
            </a:r>
          </a:p>
        </p:txBody>
      </p:sp>
      <p:sp>
        <p:nvSpPr>
          <p:cNvPr id="12" name="文字方塊 11"/>
          <p:cNvSpPr txBox="1"/>
          <p:nvPr/>
        </p:nvSpPr>
        <p:spPr>
          <a:xfrm>
            <a:off x="5181600" y="4343399"/>
            <a:ext cx="3405809" cy="307777"/>
          </a:xfrm>
          <a:prstGeom prst="rect">
            <a:avLst/>
          </a:prstGeom>
          <a:solidFill>
            <a:schemeClr val="accent4">
              <a:lumMod val="60000"/>
              <a:lumOff val="40000"/>
            </a:schemeClr>
          </a:solidFill>
        </p:spPr>
        <p:txBody>
          <a:bodyPr wrap="square" rtlCol="0">
            <a:spAutoFit/>
          </a:bodyPr>
          <a:lstStyle/>
          <a:p>
            <a:pPr algn="ctr"/>
            <a:r>
              <a:rPr lang="zh-TW" altLang="en-US" sz="1400" dirty="0"/>
              <a:t>要求在查看內容或訂購前註冊並登錄</a:t>
            </a:r>
            <a:endParaRPr lang="zh-TW" altLang="en-US" sz="1400" dirty="0" smtClean="0"/>
          </a:p>
        </p:txBody>
      </p:sp>
      <p:sp>
        <p:nvSpPr>
          <p:cNvPr id="28" name="圓形箭號 27"/>
          <p:cNvSpPr/>
          <p:nvPr/>
        </p:nvSpPr>
        <p:spPr>
          <a:xfrm rot="4940725">
            <a:off x="8339177" y="4059971"/>
            <a:ext cx="420146" cy="528647"/>
          </a:xfrm>
          <a:prstGeom prst="circular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err="1" smtClean="0">
              <a:solidFill>
                <a:schemeClr val="tx1"/>
              </a:solidFill>
            </a:endParaRPr>
          </a:p>
        </p:txBody>
      </p:sp>
      <p:sp>
        <p:nvSpPr>
          <p:cNvPr id="29" name="文字方塊 28"/>
          <p:cNvSpPr txBox="1"/>
          <p:nvPr/>
        </p:nvSpPr>
        <p:spPr>
          <a:xfrm>
            <a:off x="2819400" y="4419600"/>
            <a:ext cx="1696279" cy="307777"/>
          </a:xfrm>
          <a:prstGeom prst="rect">
            <a:avLst/>
          </a:prstGeom>
          <a:solidFill>
            <a:schemeClr val="accent4">
              <a:lumMod val="60000"/>
              <a:lumOff val="40000"/>
            </a:schemeClr>
          </a:solidFill>
        </p:spPr>
        <p:txBody>
          <a:bodyPr wrap="square" rtlCol="0">
            <a:spAutoFit/>
          </a:bodyPr>
          <a:lstStyle/>
          <a:p>
            <a:pPr algn="ctr"/>
            <a:r>
              <a:rPr lang="zh-TW" altLang="en-US" sz="1400" dirty="0" smtClean="0"/>
              <a:t>緩慢的加</a:t>
            </a:r>
            <a:r>
              <a:rPr lang="zh-TW" altLang="en-US" sz="1400" dirty="0"/>
              <a:t>載頁面</a:t>
            </a:r>
            <a:endParaRPr lang="zh-TW" altLang="en-US" sz="1400" dirty="0" smtClean="0"/>
          </a:p>
        </p:txBody>
      </p:sp>
      <p:sp>
        <p:nvSpPr>
          <p:cNvPr id="30" name="文字方塊 29"/>
          <p:cNvSpPr txBox="1"/>
          <p:nvPr/>
        </p:nvSpPr>
        <p:spPr>
          <a:xfrm>
            <a:off x="3511826" y="4800600"/>
            <a:ext cx="1696279" cy="307777"/>
          </a:xfrm>
          <a:prstGeom prst="rect">
            <a:avLst/>
          </a:prstGeom>
          <a:solidFill>
            <a:schemeClr val="accent4">
              <a:lumMod val="60000"/>
              <a:lumOff val="40000"/>
            </a:schemeClr>
          </a:solidFill>
        </p:spPr>
        <p:txBody>
          <a:bodyPr wrap="square" rtlCol="0">
            <a:spAutoFit/>
          </a:bodyPr>
          <a:lstStyle/>
          <a:p>
            <a:pPr algn="ctr"/>
            <a:r>
              <a:rPr lang="zh-TW" altLang="en-US" sz="1400" dirty="0" smtClean="0"/>
              <a:t>內容已過時</a:t>
            </a:r>
          </a:p>
        </p:txBody>
      </p:sp>
    </p:spTree>
    <p:extLst>
      <p:ext uri="{BB962C8B-B14F-4D97-AF65-F5344CB8AC3E}">
        <p14:creationId xmlns:p14="http://schemas.microsoft.com/office/powerpoint/2010/main" val="28862646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4.10: E-commerce Website Features that Annoy Customers (2 of 2)</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05130267"/>
              </p:ext>
            </p:extLst>
          </p:nvPr>
        </p:nvGraphicFramePr>
        <p:xfrm>
          <a:off x="457200" y="1600200"/>
          <a:ext cx="8229600" cy="3566160"/>
        </p:xfrm>
        <a:graphic>
          <a:graphicData uri="http://schemas.openxmlformats.org/drawingml/2006/table">
            <a:tbl>
              <a:tblPr firstRow="1" bandRow="1">
                <a:tableStyleId>{3B4B98B0-60AC-42C2-AFA5-B58CD77FA1E5}</a:tableStyleId>
              </a:tblPr>
              <a:tblGrid>
                <a:gridCol w="8229600">
                  <a:extLst>
                    <a:ext uri="{9D8B030D-6E8A-4147-A177-3AD203B41FA5}">
                      <a16:colId xmlns:a16="http://schemas.microsoft.com/office/drawing/2014/main" xmlns="" val="20000"/>
                    </a:ext>
                  </a:extLst>
                </a:gridCol>
              </a:tblGrid>
              <a:tr h="370840">
                <a:tc>
                  <a:txBody>
                    <a:bodyPr/>
                    <a:lstStyle/>
                    <a:p>
                      <a:r>
                        <a:rPr lang="en-US" sz="2000" dirty="0"/>
                        <a:t>FEATURE</a:t>
                      </a:r>
                    </a:p>
                  </a:txBody>
                  <a:tcPr/>
                </a:tc>
                <a:extLst>
                  <a:ext uri="{0D108BD9-81ED-4DB2-BD59-A6C34878D82A}">
                    <a16:rowId xmlns:a16="http://schemas.microsoft.com/office/drawing/2014/main" xmlns="" val="10000"/>
                  </a:ext>
                </a:extLst>
              </a:tr>
              <a:tr h="370840">
                <a:tc>
                  <a:txBody>
                    <a:bodyPr/>
                    <a:lstStyle/>
                    <a:p>
                      <a:r>
                        <a:rPr lang="en-US" sz="2000" b="0" i="0" u="none" strike="noStrike" kern="1200" baseline="0" dirty="0">
                          <a:solidFill>
                            <a:schemeClr val="tx1"/>
                          </a:solidFill>
                          <a:latin typeface="+mn-lt"/>
                          <a:ea typeface="+mn-ea"/>
                          <a:cs typeface="+mn-cs"/>
                        </a:rPr>
                        <a:t>Inability to use browser’s Back button</a:t>
                      </a:r>
                      <a:endParaRPr lang="en-US" sz="2000" dirty="0"/>
                    </a:p>
                  </a:txBody>
                  <a:tcPr/>
                </a:tc>
                <a:extLst>
                  <a:ext uri="{0D108BD9-81ED-4DB2-BD59-A6C34878D82A}">
                    <a16:rowId xmlns:a16="http://schemas.microsoft.com/office/drawing/2014/main" xmlns="" val="10001"/>
                  </a:ext>
                </a:extLst>
              </a:tr>
              <a:tr h="370840">
                <a:tc>
                  <a:txBody>
                    <a:bodyPr/>
                    <a:lstStyle/>
                    <a:p>
                      <a:r>
                        <a:rPr lang="en-US" sz="2000" b="0" i="0" u="none" strike="noStrike" kern="1200" baseline="0" dirty="0">
                          <a:solidFill>
                            <a:schemeClr val="tx1"/>
                          </a:solidFill>
                          <a:latin typeface="+mn-lt"/>
                          <a:ea typeface="+mn-ea"/>
                          <a:cs typeface="+mn-cs"/>
                        </a:rPr>
                        <a:t>No contact information available (web form only)</a:t>
                      </a:r>
                      <a:endParaRPr lang="en-US" sz="2000" dirty="0"/>
                    </a:p>
                  </a:txBody>
                  <a:tcPr/>
                </a:tc>
                <a:extLst>
                  <a:ext uri="{0D108BD9-81ED-4DB2-BD59-A6C34878D82A}">
                    <a16:rowId xmlns:a16="http://schemas.microsoft.com/office/drawing/2014/main" xmlns="" val="10002"/>
                  </a:ext>
                </a:extLst>
              </a:tr>
              <a:tr h="370840">
                <a:tc>
                  <a:txBody>
                    <a:bodyPr/>
                    <a:lstStyle/>
                    <a:p>
                      <a:r>
                        <a:rPr lang="en-US" sz="2000" b="0" i="0" u="none" strike="noStrike" kern="1200" baseline="0" dirty="0">
                          <a:solidFill>
                            <a:schemeClr val="tx1"/>
                          </a:solidFill>
                          <a:latin typeface="+mn-lt"/>
                          <a:ea typeface="+mn-ea"/>
                          <a:cs typeface="+mn-cs"/>
                        </a:rPr>
                        <a:t>Unnecessary splash/flash screens, animation, etc.</a:t>
                      </a:r>
                      <a:endParaRPr lang="en-US" sz="2000" dirty="0"/>
                    </a:p>
                  </a:txBody>
                  <a:tcPr/>
                </a:tc>
                <a:extLst>
                  <a:ext uri="{0D108BD9-81ED-4DB2-BD59-A6C34878D82A}">
                    <a16:rowId xmlns:a16="http://schemas.microsoft.com/office/drawing/2014/main" xmlns="" val="10003"/>
                  </a:ext>
                </a:extLst>
              </a:tr>
              <a:tr h="370840">
                <a:tc>
                  <a:txBody>
                    <a:bodyPr/>
                    <a:lstStyle/>
                    <a:p>
                      <a:r>
                        <a:rPr lang="en-US" sz="2000" b="0" i="0" u="none" strike="noStrike" kern="1200" baseline="0" dirty="0">
                          <a:solidFill>
                            <a:schemeClr val="tx1"/>
                          </a:solidFill>
                          <a:latin typeface="+mn-lt"/>
                          <a:ea typeface="+mn-ea"/>
                          <a:cs typeface="+mn-cs"/>
                        </a:rPr>
                        <a:t>Music or other audio that plays automatically</a:t>
                      </a:r>
                      <a:endParaRPr lang="en-US" sz="2000" dirty="0"/>
                    </a:p>
                  </a:txBody>
                  <a:tcPr/>
                </a:tc>
                <a:extLst>
                  <a:ext uri="{0D108BD9-81ED-4DB2-BD59-A6C34878D82A}">
                    <a16:rowId xmlns:a16="http://schemas.microsoft.com/office/drawing/2014/main" xmlns="" val="10004"/>
                  </a:ext>
                </a:extLst>
              </a:tr>
              <a:tr h="370840">
                <a:tc>
                  <a:txBody>
                    <a:bodyPr/>
                    <a:lstStyle/>
                    <a:p>
                      <a:r>
                        <a:rPr lang="en-US" sz="2000" b="0" i="0" u="none" strike="noStrike" kern="1200" baseline="0" dirty="0">
                          <a:solidFill>
                            <a:schemeClr val="tx1"/>
                          </a:solidFill>
                          <a:latin typeface="+mn-lt"/>
                          <a:ea typeface="+mn-ea"/>
                          <a:cs typeface="+mn-cs"/>
                        </a:rPr>
                        <a:t>Unprofessional design elements</a:t>
                      </a:r>
                      <a:endParaRPr lang="en-US" sz="2000" dirty="0"/>
                    </a:p>
                  </a:txBody>
                  <a:tcPr/>
                </a:tc>
                <a:extLst>
                  <a:ext uri="{0D108BD9-81ED-4DB2-BD59-A6C34878D82A}">
                    <a16:rowId xmlns:a16="http://schemas.microsoft.com/office/drawing/2014/main" xmlns="" val="10005"/>
                  </a:ext>
                </a:extLst>
              </a:tr>
              <a:tr h="370840">
                <a:tc>
                  <a:txBody>
                    <a:bodyPr/>
                    <a:lstStyle/>
                    <a:p>
                      <a:r>
                        <a:rPr lang="en-US" sz="2000" b="0" i="0" u="none" strike="noStrike" kern="1200" baseline="0" dirty="0">
                          <a:solidFill>
                            <a:schemeClr val="tx1"/>
                          </a:solidFill>
                          <a:latin typeface="+mn-lt"/>
                          <a:ea typeface="+mn-ea"/>
                          <a:cs typeface="+mn-cs"/>
                        </a:rPr>
                        <a:t>Text not easily legible due to size, color, format</a:t>
                      </a:r>
                      <a:endParaRPr lang="en-US" sz="2000" dirty="0"/>
                    </a:p>
                  </a:txBody>
                  <a:tcPr/>
                </a:tc>
                <a:extLst>
                  <a:ext uri="{0D108BD9-81ED-4DB2-BD59-A6C34878D82A}">
                    <a16:rowId xmlns:a16="http://schemas.microsoft.com/office/drawing/2014/main" xmlns="" val="10006"/>
                  </a:ext>
                </a:extLst>
              </a:tr>
              <a:tr h="370840">
                <a:tc>
                  <a:txBody>
                    <a:bodyPr/>
                    <a:lstStyle/>
                    <a:p>
                      <a:r>
                        <a:rPr lang="en-US" sz="2000" b="0" i="0" u="none" strike="noStrike" kern="1200" baseline="0" dirty="0">
                          <a:solidFill>
                            <a:schemeClr val="tx1"/>
                          </a:solidFill>
                          <a:latin typeface="+mn-lt"/>
                          <a:ea typeface="+mn-ea"/>
                          <a:cs typeface="+mn-cs"/>
                        </a:rPr>
                        <a:t>Typographical errors</a:t>
                      </a:r>
                      <a:endParaRPr lang="en-US" sz="2000" dirty="0"/>
                    </a:p>
                  </a:txBody>
                  <a:tcPr/>
                </a:tc>
                <a:extLst>
                  <a:ext uri="{0D108BD9-81ED-4DB2-BD59-A6C34878D82A}">
                    <a16:rowId xmlns:a16="http://schemas.microsoft.com/office/drawing/2014/main" xmlns="" val="10007"/>
                  </a:ext>
                </a:extLst>
              </a:tr>
              <a:tr h="370840">
                <a:tc>
                  <a:txBody>
                    <a:bodyPr/>
                    <a:lstStyle/>
                    <a:p>
                      <a:r>
                        <a:rPr lang="en-US" sz="2000" b="0" i="0" u="none" strike="noStrike" kern="1200" baseline="0" dirty="0">
                          <a:solidFill>
                            <a:schemeClr val="tx1"/>
                          </a:solidFill>
                          <a:latin typeface="+mn-lt"/>
                          <a:ea typeface="+mn-ea"/>
                          <a:cs typeface="+mn-cs"/>
                        </a:rPr>
                        <a:t>No or unclear returns policy</a:t>
                      </a:r>
                      <a:endParaRPr lang="en-US" sz="2000" dirty="0"/>
                    </a:p>
                  </a:txBody>
                  <a:tcPr/>
                </a:tc>
                <a:extLst>
                  <a:ext uri="{0D108BD9-81ED-4DB2-BD59-A6C34878D82A}">
                    <a16:rowId xmlns:a16="http://schemas.microsoft.com/office/drawing/2014/main" xmlns="" val="10008"/>
                  </a:ext>
                </a:extLst>
              </a:tr>
            </a:tbl>
          </a:graphicData>
        </a:graphic>
      </p:graphicFrame>
      <p:sp>
        <p:nvSpPr>
          <p:cNvPr id="5" name="文字方塊 4"/>
          <p:cNvSpPr txBox="1"/>
          <p:nvPr/>
        </p:nvSpPr>
        <p:spPr>
          <a:xfrm>
            <a:off x="2286000" y="11668"/>
            <a:ext cx="3505200" cy="369332"/>
          </a:xfrm>
          <a:prstGeom prst="rect">
            <a:avLst/>
          </a:prstGeom>
          <a:solidFill>
            <a:schemeClr val="accent4">
              <a:lumMod val="60000"/>
              <a:lumOff val="40000"/>
            </a:schemeClr>
          </a:solidFill>
        </p:spPr>
        <p:txBody>
          <a:bodyPr wrap="square" rtlCol="0">
            <a:spAutoFit/>
          </a:bodyPr>
          <a:lstStyle/>
          <a:p>
            <a:pPr algn="ctr"/>
            <a:r>
              <a:rPr lang="zh-TW" altLang="en-US" dirty="0"/>
              <a:t>惹惱客戶的電子商務</a:t>
            </a:r>
            <a:r>
              <a:rPr lang="zh-TW" altLang="en-US" dirty="0" smtClean="0"/>
              <a:t>網站特徵</a:t>
            </a:r>
          </a:p>
        </p:txBody>
      </p:sp>
      <p:sp>
        <p:nvSpPr>
          <p:cNvPr id="6" name="文字方塊 5"/>
          <p:cNvSpPr txBox="1"/>
          <p:nvPr/>
        </p:nvSpPr>
        <p:spPr>
          <a:xfrm>
            <a:off x="1828800" y="1600200"/>
            <a:ext cx="685800" cy="369332"/>
          </a:xfrm>
          <a:prstGeom prst="rect">
            <a:avLst/>
          </a:prstGeom>
          <a:solidFill>
            <a:schemeClr val="accent4">
              <a:lumMod val="60000"/>
              <a:lumOff val="40000"/>
            </a:schemeClr>
          </a:solidFill>
        </p:spPr>
        <p:txBody>
          <a:bodyPr wrap="square" rtlCol="0">
            <a:spAutoFit/>
          </a:bodyPr>
          <a:lstStyle/>
          <a:p>
            <a:pPr algn="ctr"/>
            <a:r>
              <a:rPr lang="zh-TW" altLang="en-US" dirty="0" smtClean="0"/>
              <a:t>特徵</a:t>
            </a:r>
          </a:p>
        </p:txBody>
      </p:sp>
      <p:sp>
        <p:nvSpPr>
          <p:cNvPr id="7" name="文字方塊 6"/>
          <p:cNvSpPr txBox="1"/>
          <p:nvPr/>
        </p:nvSpPr>
        <p:spPr>
          <a:xfrm>
            <a:off x="4800600" y="2009289"/>
            <a:ext cx="2438400" cy="338554"/>
          </a:xfrm>
          <a:prstGeom prst="rect">
            <a:avLst/>
          </a:prstGeom>
          <a:noFill/>
        </p:spPr>
        <p:txBody>
          <a:bodyPr wrap="square" rtlCol="0">
            <a:spAutoFit/>
          </a:bodyPr>
          <a:lstStyle/>
          <a:p>
            <a:pPr algn="ctr"/>
            <a:r>
              <a:rPr lang="zh-TW" altLang="en-US" sz="1600" dirty="0" smtClean="0">
                <a:solidFill>
                  <a:srgbClr val="FF0000"/>
                </a:solidFill>
              </a:rPr>
              <a:t>無法使用瀏覽器的返回鍵</a:t>
            </a:r>
          </a:p>
        </p:txBody>
      </p:sp>
      <p:sp>
        <p:nvSpPr>
          <p:cNvPr id="8" name="文字方塊 7"/>
          <p:cNvSpPr txBox="1"/>
          <p:nvPr/>
        </p:nvSpPr>
        <p:spPr>
          <a:xfrm>
            <a:off x="5867400" y="2310825"/>
            <a:ext cx="2514600" cy="584775"/>
          </a:xfrm>
          <a:prstGeom prst="rect">
            <a:avLst/>
          </a:prstGeom>
          <a:noFill/>
        </p:spPr>
        <p:txBody>
          <a:bodyPr wrap="square" rtlCol="0">
            <a:spAutoFit/>
          </a:bodyPr>
          <a:lstStyle/>
          <a:p>
            <a:pPr algn="ctr"/>
            <a:r>
              <a:rPr lang="zh-TW" altLang="en-US" sz="1600" dirty="0">
                <a:solidFill>
                  <a:srgbClr val="FF0000"/>
                </a:solidFill>
              </a:rPr>
              <a:t>沒有可用的聯繫</a:t>
            </a:r>
            <a:r>
              <a:rPr lang="zh-TW" altLang="en-US" sz="1600" dirty="0" smtClean="0">
                <a:solidFill>
                  <a:srgbClr val="FF0000"/>
                </a:solidFill>
              </a:rPr>
              <a:t>信息</a:t>
            </a:r>
            <a:r>
              <a:rPr lang="en-US" altLang="zh-TW" sz="1600" dirty="0" smtClean="0">
                <a:solidFill>
                  <a:srgbClr val="FF0000"/>
                </a:solidFill>
              </a:rPr>
              <a:t/>
            </a:r>
            <a:br>
              <a:rPr lang="en-US" altLang="zh-TW" sz="1600" dirty="0" smtClean="0">
                <a:solidFill>
                  <a:srgbClr val="FF0000"/>
                </a:solidFill>
              </a:rPr>
            </a:br>
            <a:r>
              <a:rPr lang="zh-TW" altLang="en-US" sz="1600" dirty="0" smtClean="0">
                <a:solidFill>
                  <a:srgbClr val="FF0000"/>
                </a:solidFill>
              </a:rPr>
              <a:t>（</a:t>
            </a:r>
            <a:r>
              <a:rPr lang="zh-TW" altLang="en-US" sz="1600" dirty="0">
                <a:solidFill>
                  <a:srgbClr val="FF0000"/>
                </a:solidFill>
              </a:rPr>
              <a:t>僅限網頁表單）</a:t>
            </a:r>
            <a:endParaRPr lang="zh-TW" altLang="en-US" sz="1600" dirty="0" smtClean="0">
              <a:solidFill>
                <a:srgbClr val="FF0000"/>
              </a:solidFill>
            </a:endParaRPr>
          </a:p>
        </p:txBody>
      </p:sp>
      <p:sp>
        <p:nvSpPr>
          <p:cNvPr id="9" name="文字方塊 8"/>
          <p:cNvSpPr txBox="1"/>
          <p:nvPr/>
        </p:nvSpPr>
        <p:spPr>
          <a:xfrm>
            <a:off x="6057900" y="2819400"/>
            <a:ext cx="3009900" cy="338554"/>
          </a:xfrm>
          <a:prstGeom prst="rect">
            <a:avLst/>
          </a:prstGeom>
          <a:noFill/>
        </p:spPr>
        <p:txBody>
          <a:bodyPr wrap="square" rtlCol="0">
            <a:spAutoFit/>
          </a:bodyPr>
          <a:lstStyle/>
          <a:p>
            <a:pPr algn="ctr"/>
            <a:r>
              <a:rPr lang="zh-TW" altLang="en-US" sz="1600" dirty="0" smtClean="0">
                <a:solidFill>
                  <a:srgbClr val="FF0000"/>
                </a:solidFill>
              </a:rPr>
              <a:t>不必要的閃屏</a:t>
            </a:r>
            <a:r>
              <a:rPr lang="en-US" altLang="zh-TW" sz="1600" dirty="0" smtClean="0">
                <a:solidFill>
                  <a:srgbClr val="FF0000"/>
                </a:solidFill>
              </a:rPr>
              <a:t>/</a:t>
            </a:r>
            <a:r>
              <a:rPr lang="zh-TW" altLang="en-US" sz="1600" dirty="0" smtClean="0">
                <a:solidFill>
                  <a:srgbClr val="FF0000"/>
                </a:solidFill>
              </a:rPr>
              <a:t>閃光屏幕、動畫</a:t>
            </a:r>
          </a:p>
        </p:txBody>
      </p:sp>
      <p:sp>
        <p:nvSpPr>
          <p:cNvPr id="10" name="文字方塊 9"/>
          <p:cNvSpPr txBox="1"/>
          <p:nvPr/>
        </p:nvSpPr>
        <p:spPr>
          <a:xfrm>
            <a:off x="5619750" y="3184459"/>
            <a:ext cx="2686050" cy="338554"/>
          </a:xfrm>
          <a:prstGeom prst="rect">
            <a:avLst/>
          </a:prstGeom>
          <a:noFill/>
        </p:spPr>
        <p:txBody>
          <a:bodyPr wrap="square" rtlCol="0">
            <a:spAutoFit/>
          </a:bodyPr>
          <a:lstStyle/>
          <a:p>
            <a:pPr algn="ctr"/>
            <a:r>
              <a:rPr lang="zh-TW" altLang="en-US" sz="1600" dirty="0">
                <a:solidFill>
                  <a:srgbClr val="FF0000"/>
                </a:solidFill>
              </a:rPr>
              <a:t>音樂或其他自動播放的音頻</a:t>
            </a:r>
            <a:endParaRPr lang="zh-TW" altLang="en-US" sz="1600" dirty="0" smtClean="0">
              <a:solidFill>
                <a:srgbClr val="FF0000"/>
              </a:solidFill>
            </a:endParaRPr>
          </a:p>
        </p:txBody>
      </p:sp>
      <p:sp>
        <p:nvSpPr>
          <p:cNvPr id="11" name="文字方塊 10"/>
          <p:cNvSpPr txBox="1"/>
          <p:nvPr/>
        </p:nvSpPr>
        <p:spPr>
          <a:xfrm>
            <a:off x="3962400" y="3623846"/>
            <a:ext cx="2114550" cy="338554"/>
          </a:xfrm>
          <a:prstGeom prst="rect">
            <a:avLst/>
          </a:prstGeom>
          <a:noFill/>
        </p:spPr>
        <p:txBody>
          <a:bodyPr wrap="square" rtlCol="0">
            <a:spAutoFit/>
          </a:bodyPr>
          <a:lstStyle/>
          <a:p>
            <a:pPr algn="ctr"/>
            <a:r>
              <a:rPr lang="zh-TW" altLang="en-US" sz="1600" dirty="0">
                <a:solidFill>
                  <a:srgbClr val="FF0000"/>
                </a:solidFill>
              </a:rPr>
              <a:t>不專業的設計元素</a:t>
            </a:r>
            <a:endParaRPr lang="zh-TW" altLang="en-US" sz="1600" dirty="0" smtClean="0">
              <a:solidFill>
                <a:srgbClr val="FF0000"/>
              </a:solidFill>
            </a:endParaRPr>
          </a:p>
        </p:txBody>
      </p:sp>
      <p:sp>
        <p:nvSpPr>
          <p:cNvPr id="12" name="文字方塊 11"/>
          <p:cNvSpPr txBox="1"/>
          <p:nvPr/>
        </p:nvSpPr>
        <p:spPr>
          <a:xfrm>
            <a:off x="5905500" y="3911025"/>
            <a:ext cx="2705100" cy="584775"/>
          </a:xfrm>
          <a:prstGeom prst="rect">
            <a:avLst/>
          </a:prstGeom>
          <a:noFill/>
        </p:spPr>
        <p:txBody>
          <a:bodyPr wrap="square" rtlCol="0">
            <a:spAutoFit/>
          </a:bodyPr>
          <a:lstStyle/>
          <a:p>
            <a:pPr algn="ctr"/>
            <a:r>
              <a:rPr lang="zh-TW" altLang="en-US" sz="1600" dirty="0" smtClean="0">
                <a:solidFill>
                  <a:srgbClr val="FF0000"/>
                </a:solidFill>
              </a:rPr>
              <a:t>文本由於大小、顏色、格式不容易辨認</a:t>
            </a:r>
          </a:p>
        </p:txBody>
      </p:sp>
      <p:sp>
        <p:nvSpPr>
          <p:cNvPr id="13" name="文字方塊 12"/>
          <p:cNvSpPr txBox="1"/>
          <p:nvPr/>
        </p:nvSpPr>
        <p:spPr>
          <a:xfrm>
            <a:off x="2819400" y="4409973"/>
            <a:ext cx="1143828" cy="338554"/>
          </a:xfrm>
          <a:prstGeom prst="rect">
            <a:avLst/>
          </a:prstGeom>
          <a:noFill/>
        </p:spPr>
        <p:txBody>
          <a:bodyPr wrap="square" rtlCol="0">
            <a:spAutoFit/>
          </a:bodyPr>
          <a:lstStyle/>
          <a:p>
            <a:pPr algn="ctr"/>
            <a:r>
              <a:rPr lang="zh-TW" altLang="en-US" sz="1600" dirty="0" smtClean="0">
                <a:solidFill>
                  <a:srgbClr val="FF0000"/>
                </a:solidFill>
              </a:rPr>
              <a:t>排印錯誤</a:t>
            </a:r>
          </a:p>
        </p:txBody>
      </p:sp>
      <p:sp>
        <p:nvSpPr>
          <p:cNvPr id="15" name="文字方塊 14"/>
          <p:cNvSpPr txBox="1"/>
          <p:nvPr/>
        </p:nvSpPr>
        <p:spPr>
          <a:xfrm>
            <a:off x="3733800" y="4800601"/>
            <a:ext cx="2438400" cy="338554"/>
          </a:xfrm>
          <a:prstGeom prst="rect">
            <a:avLst/>
          </a:prstGeom>
          <a:noFill/>
        </p:spPr>
        <p:txBody>
          <a:bodyPr wrap="square" rtlCol="0">
            <a:spAutoFit/>
          </a:bodyPr>
          <a:lstStyle/>
          <a:p>
            <a:pPr algn="ctr"/>
            <a:r>
              <a:rPr lang="zh-TW" altLang="en-US" sz="1600" dirty="0">
                <a:solidFill>
                  <a:srgbClr val="FF0000"/>
                </a:solidFill>
              </a:rPr>
              <a:t>沒有或不明確的退貨政策</a:t>
            </a:r>
            <a:endParaRPr lang="zh-TW" altLang="en-US" sz="1600" dirty="0" smtClean="0">
              <a:solidFill>
                <a:srgbClr val="FF0000"/>
              </a:solidFill>
            </a:endParaRPr>
          </a:p>
        </p:txBody>
      </p:sp>
    </p:spTree>
    <p:extLst>
      <p:ext uri="{BB962C8B-B14F-4D97-AF65-F5344CB8AC3E}">
        <p14:creationId xmlns:p14="http://schemas.microsoft.com/office/powerpoint/2010/main" val="4909762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Table 4.11: The Eight Most Important Factors in Successful E-commerce Site Design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757863"/>
              </p:ext>
            </p:extLst>
          </p:nvPr>
        </p:nvGraphicFramePr>
        <p:xfrm>
          <a:off x="457200" y="1905000"/>
          <a:ext cx="8229600" cy="4104640"/>
        </p:xfrm>
        <a:graphic>
          <a:graphicData uri="http://schemas.openxmlformats.org/drawingml/2006/table">
            <a:tbl>
              <a:tblPr firstRow="1" bandRow="1">
                <a:tableStyleId>{3B4B98B0-60AC-42C2-AFA5-B58CD77FA1E5}</a:tableStyleId>
              </a:tblPr>
              <a:tblGrid>
                <a:gridCol w="24384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04800">
                <a:tc>
                  <a:txBody>
                    <a:bodyPr/>
                    <a:lstStyle/>
                    <a:p>
                      <a:r>
                        <a:rPr lang="en-US" sz="1200" dirty="0"/>
                        <a:t>FACTOR</a:t>
                      </a:r>
                    </a:p>
                  </a:txBody>
                  <a:tcPr/>
                </a:tc>
                <a:tc>
                  <a:txBody>
                    <a:bodyPr/>
                    <a:lstStyle/>
                    <a:p>
                      <a:r>
                        <a:rPr lang="en-US" sz="1200" dirty="0"/>
                        <a:t>DESCRIPTION</a:t>
                      </a:r>
                    </a:p>
                  </a:txBody>
                  <a:tcPr/>
                </a:tc>
                <a:extLst>
                  <a:ext uri="{0D108BD9-81ED-4DB2-BD59-A6C34878D82A}">
                    <a16:rowId xmlns:a16="http://schemas.microsoft.com/office/drawing/2014/main" xmlns="" val="10000"/>
                  </a:ext>
                </a:extLst>
              </a:tr>
              <a:tr h="370840">
                <a:tc>
                  <a:txBody>
                    <a:bodyPr/>
                    <a:lstStyle/>
                    <a:p>
                      <a:r>
                        <a:rPr lang="en-US" sz="1600" u="none" strike="noStrike" kern="1200" baseline="0" dirty="0"/>
                        <a:t>Functionality</a:t>
                      </a:r>
                      <a:endParaRPr lang="en-US" sz="1200" dirty="0"/>
                    </a:p>
                  </a:txBody>
                  <a:tcPr/>
                </a:tc>
                <a:tc>
                  <a:txBody>
                    <a:bodyPr/>
                    <a:lstStyle/>
                    <a:p>
                      <a:r>
                        <a:rPr lang="en-US" sz="1600" b="0" i="0" u="none" strike="noStrike" kern="1200" baseline="0" dirty="0">
                          <a:solidFill>
                            <a:schemeClr val="tx1"/>
                          </a:solidFill>
                          <a:latin typeface="+mn-lt"/>
                          <a:ea typeface="+mn-ea"/>
                          <a:cs typeface="+mn-cs"/>
                        </a:rPr>
                        <a:t>Pages that work, load quickly, and point the customer toward your product offerings</a:t>
                      </a:r>
                      <a:endParaRPr lang="en-US" sz="1200" dirty="0"/>
                    </a:p>
                  </a:txBody>
                  <a:tcPr/>
                </a:tc>
                <a:extLst>
                  <a:ext uri="{0D108BD9-81ED-4DB2-BD59-A6C34878D82A}">
                    <a16:rowId xmlns:a16="http://schemas.microsoft.com/office/drawing/2014/main" xmlns="" val="10001"/>
                  </a:ext>
                </a:extLst>
              </a:tr>
              <a:tr h="370840">
                <a:tc>
                  <a:txBody>
                    <a:bodyPr/>
                    <a:lstStyle/>
                    <a:p>
                      <a:r>
                        <a:rPr lang="en-US" sz="1600" b="0" i="0" u="none" strike="noStrike" kern="1200" baseline="0" dirty="0">
                          <a:solidFill>
                            <a:schemeClr val="tx1"/>
                          </a:solidFill>
                          <a:latin typeface="+mn-lt"/>
                          <a:ea typeface="+mn-ea"/>
                          <a:cs typeface="+mn-cs"/>
                        </a:rPr>
                        <a:t>Informational</a:t>
                      </a:r>
                      <a:endParaRPr lang="en-US" sz="1200" dirty="0"/>
                    </a:p>
                  </a:txBody>
                  <a:tcPr/>
                </a:tc>
                <a:tc>
                  <a:txBody>
                    <a:bodyPr/>
                    <a:lstStyle/>
                    <a:p>
                      <a:r>
                        <a:rPr lang="en-US" sz="1600" b="0" i="0" u="none" strike="noStrike" kern="1200" baseline="0" dirty="0">
                          <a:solidFill>
                            <a:schemeClr val="tx1"/>
                          </a:solidFill>
                          <a:latin typeface="+mn-lt"/>
                          <a:ea typeface="+mn-ea"/>
                          <a:cs typeface="+mn-cs"/>
                        </a:rPr>
                        <a:t>Links that customers can easily find to discover more about you and your products</a:t>
                      </a:r>
                      <a:endParaRPr lang="en-US" sz="1200" dirty="0"/>
                    </a:p>
                  </a:txBody>
                  <a:tcPr/>
                </a:tc>
                <a:extLst>
                  <a:ext uri="{0D108BD9-81ED-4DB2-BD59-A6C34878D82A}">
                    <a16:rowId xmlns:a16="http://schemas.microsoft.com/office/drawing/2014/main" xmlns="" val="10002"/>
                  </a:ext>
                </a:extLst>
              </a:tr>
              <a:tr h="370840">
                <a:tc>
                  <a:txBody>
                    <a:bodyPr/>
                    <a:lstStyle/>
                    <a:p>
                      <a:r>
                        <a:rPr lang="en-US" sz="1600" b="0" i="0" u="none" strike="noStrike" kern="1200" baseline="0" dirty="0">
                          <a:solidFill>
                            <a:schemeClr val="tx1"/>
                          </a:solidFill>
                          <a:latin typeface="+mn-lt"/>
                          <a:ea typeface="+mn-ea"/>
                          <a:cs typeface="+mn-cs"/>
                        </a:rPr>
                        <a:t>Ease of use</a:t>
                      </a:r>
                      <a:endParaRPr lang="en-US" sz="1200" dirty="0"/>
                    </a:p>
                  </a:txBody>
                  <a:tcPr/>
                </a:tc>
                <a:tc>
                  <a:txBody>
                    <a:bodyPr/>
                    <a:lstStyle/>
                    <a:p>
                      <a:r>
                        <a:rPr lang="en-US" sz="1600" b="0" i="0" u="none" strike="noStrike" kern="1200" baseline="0" dirty="0">
                          <a:solidFill>
                            <a:schemeClr val="tx1"/>
                          </a:solidFill>
                          <a:latin typeface="+mn-lt"/>
                          <a:ea typeface="+mn-ea"/>
                          <a:cs typeface="+mn-cs"/>
                        </a:rPr>
                        <a:t>Simple foolproof navigation</a:t>
                      </a:r>
                      <a:endParaRPr lang="en-US" sz="1200" dirty="0"/>
                    </a:p>
                  </a:txBody>
                  <a:tcPr/>
                </a:tc>
                <a:extLst>
                  <a:ext uri="{0D108BD9-81ED-4DB2-BD59-A6C34878D82A}">
                    <a16:rowId xmlns:a16="http://schemas.microsoft.com/office/drawing/2014/main" xmlns="" val="10003"/>
                  </a:ext>
                </a:extLst>
              </a:tr>
              <a:tr h="370840">
                <a:tc>
                  <a:txBody>
                    <a:bodyPr/>
                    <a:lstStyle/>
                    <a:p>
                      <a:r>
                        <a:rPr lang="en-US" sz="1600" b="0" i="0" u="none" strike="noStrike" kern="1200" baseline="0" dirty="0">
                          <a:solidFill>
                            <a:schemeClr val="tx1"/>
                          </a:solidFill>
                          <a:latin typeface="+mn-lt"/>
                          <a:ea typeface="+mn-ea"/>
                          <a:cs typeface="+mn-cs"/>
                        </a:rPr>
                        <a:t>Redundant navigation</a:t>
                      </a:r>
                      <a:endParaRPr lang="en-US" sz="1200" dirty="0"/>
                    </a:p>
                  </a:txBody>
                  <a:tcPr/>
                </a:tc>
                <a:tc>
                  <a:txBody>
                    <a:bodyPr/>
                    <a:lstStyle/>
                    <a:p>
                      <a:r>
                        <a:rPr lang="en-US" sz="1600" b="0" i="0" u="none" strike="noStrike" kern="1200" baseline="0" dirty="0">
                          <a:solidFill>
                            <a:schemeClr val="tx1"/>
                          </a:solidFill>
                          <a:latin typeface="+mn-lt"/>
                          <a:ea typeface="+mn-ea"/>
                          <a:cs typeface="+mn-cs"/>
                        </a:rPr>
                        <a:t>Alternative navigation to the same content</a:t>
                      </a:r>
                      <a:endParaRPr lang="en-US" sz="1200" dirty="0"/>
                    </a:p>
                  </a:txBody>
                  <a:tcPr/>
                </a:tc>
                <a:extLst>
                  <a:ext uri="{0D108BD9-81ED-4DB2-BD59-A6C34878D82A}">
                    <a16:rowId xmlns:a16="http://schemas.microsoft.com/office/drawing/2014/main" xmlns="" val="10004"/>
                  </a:ext>
                </a:extLst>
              </a:tr>
              <a:tr h="370840">
                <a:tc>
                  <a:txBody>
                    <a:bodyPr/>
                    <a:lstStyle/>
                    <a:p>
                      <a:r>
                        <a:rPr lang="en-US" sz="1600" b="0" i="0" u="none" strike="noStrike" kern="1200" baseline="0" dirty="0">
                          <a:solidFill>
                            <a:schemeClr val="tx1"/>
                          </a:solidFill>
                          <a:latin typeface="+mn-lt"/>
                          <a:ea typeface="+mn-ea"/>
                          <a:cs typeface="+mn-cs"/>
                        </a:rPr>
                        <a:t>Ease of purchase</a:t>
                      </a:r>
                      <a:endParaRPr lang="en-US" sz="1200" dirty="0"/>
                    </a:p>
                  </a:txBody>
                  <a:tcPr/>
                </a:tc>
                <a:tc>
                  <a:txBody>
                    <a:bodyPr/>
                    <a:lstStyle/>
                    <a:p>
                      <a:r>
                        <a:rPr lang="en-US" sz="1600" b="0" i="0" u="none" strike="noStrike" kern="1200" baseline="0" dirty="0">
                          <a:solidFill>
                            <a:schemeClr val="tx1"/>
                          </a:solidFill>
                          <a:latin typeface="+mn-lt"/>
                          <a:ea typeface="+mn-ea"/>
                          <a:cs typeface="+mn-cs"/>
                        </a:rPr>
                        <a:t>One or two clicks to purchase</a:t>
                      </a:r>
                      <a:endParaRPr lang="en-US" sz="1200" dirty="0"/>
                    </a:p>
                  </a:txBody>
                  <a:tcPr/>
                </a:tc>
                <a:extLst>
                  <a:ext uri="{0D108BD9-81ED-4DB2-BD59-A6C34878D82A}">
                    <a16:rowId xmlns:a16="http://schemas.microsoft.com/office/drawing/2014/main" xmlns="" val="10005"/>
                  </a:ext>
                </a:extLst>
              </a:tr>
              <a:tr h="370840">
                <a:tc>
                  <a:txBody>
                    <a:bodyPr/>
                    <a:lstStyle/>
                    <a:p>
                      <a:r>
                        <a:rPr lang="en-US" sz="1600" b="0" i="0" u="none" strike="noStrike" kern="1200" baseline="0" dirty="0">
                          <a:solidFill>
                            <a:schemeClr val="tx1"/>
                          </a:solidFill>
                          <a:latin typeface="+mn-lt"/>
                          <a:ea typeface="+mn-ea"/>
                          <a:cs typeface="+mn-cs"/>
                        </a:rPr>
                        <a:t>Multi-browser functionality</a:t>
                      </a:r>
                      <a:endParaRPr lang="en-US" sz="1200" dirty="0"/>
                    </a:p>
                  </a:txBody>
                  <a:tcPr/>
                </a:tc>
                <a:tc>
                  <a:txBody>
                    <a:bodyPr/>
                    <a:lstStyle/>
                    <a:p>
                      <a:r>
                        <a:rPr lang="en-US" sz="1600" b="0" i="0" u="none" strike="noStrike" kern="1200" baseline="0" dirty="0">
                          <a:solidFill>
                            <a:schemeClr val="tx1"/>
                          </a:solidFill>
                          <a:latin typeface="+mn-lt"/>
                          <a:ea typeface="+mn-ea"/>
                          <a:cs typeface="+mn-cs"/>
                        </a:rPr>
                        <a:t>Site works with the most popular browsers</a:t>
                      </a:r>
                      <a:endParaRPr lang="en-US" sz="1200" dirty="0"/>
                    </a:p>
                  </a:txBody>
                  <a:tcPr/>
                </a:tc>
                <a:extLst>
                  <a:ext uri="{0D108BD9-81ED-4DB2-BD59-A6C34878D82A}">
                    <a16:rowId xmlns:a16="http://schemas.microsoft.com/office/drawing/2014/main" xmlns="" val="10006"/>
                  </a:ext>
                </a:extLst>
              </a:tr>
              <a:tr h="370840">
                <a:tc>
                  <a:txBody>
                    <a:bodyPr/>
                    <a:lstStyle/>
                    <a:p>
                      <a:r>
                        <a:rPr lang="en-US" sz="1600" b="0" i="0" u="none" strike="noStrike" kern="1200" baseline="0" dirty="0">
                          <a:solidFill>
                            <a:schemeClr val="tx1"/>
                          </a:solidFill>
                          <a:latin typeface="+mn-lt"/>
                          <a:ea typeface="+mn-ea"/>
                          <a:cs typeface="+mn-cs"/>
                        </a:rPr>
                        <a:t>Simple graphics</a:t>
                      </a:r>
                      <a:endParaRPr lang="en-US" sz="1200" dirty="0"/>
                    </a:p>
                  </a:txBody>
                  <a:tcPr/>
                </a:tc>
                <a:tc>
                  <a:txBody>
                    <a:bodyPr/>
                    <a:lstStyle/>
                    <a:p>
                      <a:r>
                        <a:rPr lang="en-US" sz="1600" b="0" i="0" u="none" strike="noStrike" kern="1200" baseline="0" dirty="0">
                          <a:solidFill>
                            <a:schemeClr val="tx1"/>
                          </a:solidFill>
                          <a:latin typeface="+mn-lt"/>
                          <a:ea typeface="+mn-ea"/>
                          <a:cs typeface="+mn-cs"/>
                        </a:rPr>
                        <a:t>Avoids distracting, obnoxious graphics and sounds that the user cannot control</a:t>
                      </a:r>
                      <a:endParaRPr lang="en-US" sz="1200" dirty="0"/>
                    </a:p>
                  </a:txBody>
                  <a:tcPr/>
                </a:tc>
                <a:extLst>
                  <a:ext uri="{0D108BD9-81ED-4DB2-BD59-A6C34878D82A}">
                    <a16:rowId xmlns:a16="http://schemas.microsoft.com/office/drawing/2014/main" xmlns="" val="10007"/>
                  </a:ext>
                </a:extLst>
              </a:tr>
              <a:tr h="370840">
                <a:tc>
                  <a:txBody>
                    <a:bodyPr/>
                    <a:lstStyle/>
                    <a:p>
                      <a:r>
                        <a:rPr lang="en-US" sz="1600" b="0" i="0" u="none" strike="noStrike" kern="1200" baseline="0" dirty="0">
                          <a:solidFill>
                            <a:schemeClr val="tx1"/>
                          </a:solidFill>
                          <a:latin typeface="+mn-lt"/>
                          <a:ea typeface="+mn-ea"/>
                          <a:cs typeface="+mn-cs"/>
                        </a:rPr>
                        <a:t>Legible text</a:t>
                      </a:r>
                      <a:endParaRPr lang="en-US" sz="1200" dirty="0"/>
                    </a:p>
                  </a:txBody>
                  <a:tcPr/>
                </a:tc>
                <a:tc>
                  <a:txBody>
                    <a:bodyPr/>
                    <a:lstStyle/>
                    <a:p>
                      <a:r>
                        <a:rPr lang="en-US" sz="1600" b="0" i="0" u="none" strike="noStrike" kern="1200" baseline="0" dirty="0">
                          <a:solidFill>
                            <a:schemeClr val="tx1"/>
                          </a:solidFill>
                          <a:latin typeface="+mn-lt"/>
                          <a:ea typeface="+mn-ea"/>
                          <a:cs typeface="+mn-cs"/>
                        </a:rPr>
                        <a:t>Avoids backgrounds that distort text or make it illegible</a:t>
                      </a:r>
                      <a:endParaRPr lang="en-US" sz="1200" dirty="0"/>
                    </a:p>
                  </a:txBody>
                  <a:tcPr/>
                </a:tc>
                <a:extLst>
                  <a:ext uri="{0D108BD9-81ED-4DB2-BD59-A6C34878D82A}">
                    <a16:rowId xmlns:a16="http://schemas.microsoft.com/office/drawing/2014/main" xmlns="" val="10008"/>
                  </a:ext>
                </a:extLst>
              </a:tr>
            </a:tbl>
          </a:graphicData>
        </a:graphic>
      </p:graphicFrame>
      <p:sp>
        <p:nvSpPr>
          <p:cNvPr id="5" name="文字方塊 4"/>
          <p:cNvSpPr txBox="1"/>
          <p:nvPr/>
        </p:nvSpPr>
        <p:spPr>
          <a:xfrm>
            <a:off x="1752600" y="1295400"/>
            <a:ext cx="4724400" cy="369332"/>
          </a:xfrm>
          <a:prstGeom prst="rect">
            <a:avLst/>
          </a:prstGeom>
          <a:solidFill>
            <a:schemeClr val="accent4">
              <a:lumMod val="60000"/>
              <a:lumOff val="40000"/>
            </a:schemeClr>
          </a:solidFill>
        </p:spPr>
        <p:txBody>
          <a:bodyPr wrap="square" rtlCol="0">
            <a:spAutoFit/>
          </a:bodyPr>
          <a:lstStyle/>
          <a:p>
            <a:pPr algn="ctr"/>
            <a:r>
              <a:rPr lang="zh-TW" altLang="en-US" dirty="0"/>
              <a:t>成功電子商務網站設計中最重要的八個因素</a:t>
            </a:r>
            <a:endParaRPr lang="zh-TW" altLang="en-US" dirty="0" smtClean="0"/>
          </a:p>
        </p:txBody>
      </p:sp>
      <p:sp>
        <p:nvSpPr>
          <p:cNvPr id="6" name="文字方塊 5"/>
          <p:cNvSpPr txBox="1"/>
          <p:nvPr/>
        </p:nvSpPr>
        <p:spPr>
          <a:xfrm>
            <a:off x="1219200" y="1871246"/>
            <a:ext cx="6858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因素</a:t>
            </a:r>
          </a:p>
        </p:txBody>
      </p:sp>
      <p:sp>
        <p:nvSpPr>
          <p:cNvPr id="7" name="文字方塊 6"/>
          <p:cNvSpPr txBox="1"/>
          <p:nvPr/>
        </p:nvSpPr>
        <p:spPr>
          <a:xfrm>
            <a:off x="4114800" y="1871246"/>
            <a:ext cx="685800" cy="338554"/>
          </a:xfrm>
          <a:prstGeom prst="rect">
            <a:avLst/>
          </a:prstGeom>
          <a:solidFill>
            <a:schemeClr val="accent4">
              <a:lumMod val="60000"/>
              <a:lumOff val="40000"/>
            </a:schemeClr>
          </a:solidFill>
        </p:spPr>
        <p:txBody>
          <a:bodyPr wrap="square" rtlCol="0">
            <a:spAutoFit/>
          </a:bodyPr>
          <a:lstStyle/>
          <a:p>
            <a:pPr algn="ctr"/>
            <a:r>
              <a:rPr lang="zh-TW" altLang="en-US" sz="1600" dirty="0" smtClean="0"/>
              <a:t>描述</a:t>
            </a:r>
          </a:p>
        </p:txBody>
      </p:sp>
      <p:sp>
        <p:nvSpPr>
          <p:cNvPr id="8" name="文字方塊 7"/>
          <p:cNvSpPr txBox="1"/>
          <p:nvPr/>
        </p:nvSpPr>
        <p:spPr>
          <a:xfrm>
            <a:off x="1676400" y="2212489"/>
            <a:ext cx="685800" cy="338554"/>
          </a:xfrm>
          <a:prstGeom prst="rect">
            <a:avLst/>
          </a:prstGeom>
          <a:noFill/>
        </p:spPr>
        <p:txBody>
          <a:bodyPr wrap="square" rtlCol="0">
            <a:spAutoFit/>
          </a:bodyPr>
          <a:lstStyle/>
          <a:p>
            <a:pPr algn="ctr"/>
            <a:r>
              <a:rPr lang="zh-TW" altLang="en-US" sz="1600" dirty="0" smtClean="0">
                <a:solidFill>
                  <a:srgbClr val="FF0000"/>
                </a:solidFill>
              </a:rPr>
              <a:t>功能</a:t>
            </a:r>
          </a:p>
        </p:txBody>
      </p:sp>
      <p:sp>
        <p:nvSpPr>
          <p:cNvPr id="9" name="文字方塊 8"/>
          <p:cNvSpPr txBox="1"/>
          <p:nvPr/>
        </p:nvSpPr>
        <p:spPr>
          <a:xfrm>
            <a:off x="712304" y="2664023"/>
            <a:ext cx="1013791" cy="307777"/>
          </a:xfrm>
          <a:prstGeom prst="rect">
            <a:avLst/>
          </a:prstGeom>
          <a:noFill/>
        </p:spPr>
        <p:txBody>
          <a:bodyPr wrap="square" rtlCol="0">
            <a:spAutoFit/>
          </a:bodyPr>
          <a:lstStyle>
            <a:defPPr>
              <a:defRPr lang="en-US"/>
            </a:defPPr>
            <a:lvl1pPr algn="ctr">
              <a:defRPr sz="1600">
                <a:solidFill>
                  <a:srgbClr val="FF0000"/>
                </a:solidFill>
              </a:defRPr>
            </a:lvl1pPr>
          </a:lstStyle>
          <a:p>
            <a:r>
              <a:rPr lang="zh-TW" altLang="en-US" sz="1400" dirty="0"/>
              <a:t>信息化</a:t>
            </a:r>
          </a:p>
        </p:txBody>
      </p:sp>
      <p:sp>
        <p:nvSpPr>
          <p:cNvPr id="10" name="文字方塊 9"/>
          <p:cNvSpPr txBox="1"/>
          <p:nvPr/>
        </p:nvSpPr>
        <p:spPr>
          <a:xfrm>
            <a:off x="636105" y="3147080"/>
            <a:ext cx="1013791" cy="338554"/>
          </a:xfrm>
          <a:prstGeom prst="rect">
            <a:avLst/>
          </a:prstGeom>
          <a:noFill/>
        </p:spPr>
        <p:txBody>
          <a:bodyPr wrap="square" rtlCol="0">
            <a:spAutoFit/>
          </a:bodyPr>
          <a:lstStyle>
            <a:defPPr>
              <a:defRPr lang="en-US"/>
            </a:defPPr>
            <a:lvl1pPr algn="ctr">
              <a:defRPr sz="1600">
                <a:solidFill>
                  <a:srgbClr val="FF0000"/>
                </a:solidFill>
              </a:defRPr>
            </a:lvl1pPr>
          </a:lstStyle>
          <a:p>
            <a:r>
              <a:rPr lang="zh-TW" altLang="en-US" sz="1400" dirty="0"/>
              <a:t>使用</a:t>
            </a:r>
            <a:r>
              <a:rPr lang="zh-TW" altLang="en-US" dirty="0"/>
              <a:t>方便</a:t>
            </a:r>
          </a:p>
        </p:txBody>
      </p:sp>
      <p:sp>
        <p:nvSpPr>
          <p:cNvPr id="13" name="文字方塊 12"/>
          <p:cNvSpPr txBox="1"/>
          <p:nvPr/>
        </p:nvSpPr>
        <p:spPr>
          <a:xfrm>
            <a:off x="639418" y="3625478"/>
            <a:ext cx="1013791" cy="307777"/>
          </a:xfrm>
          <a:prstGeom prst="rect">
            <a:avLst/>
          </a:prstGeom>
          <a:noFill/>
        </p:spPr>
        <p:txBody>
          <a:bodyPr wrap="square" rtlCol="0">
            <a:spAutoFit/>
          </a:bodyPr>
          <a:lstStyle>
            <a:defPPr>
              <a:defRPr lang="en-US"/>
            </a:defPPr>
            <a:lvl1pPr algn="ctr">
              <a:defRPr sz="1600">
                <a:solidFill>
                  <a:srgbClr val="FF0000"/>
                </a:solidFill>
              </a:defRPr>
            </a:lvl1pPr>
          </a:lstStyle>
          <a:p>
            <a:r>
              <a:rPr lang="zh-TW" altLang="en-US" sz="1400" dirty="0"/>
              <a:t>冗餘導航</a:t>
            </a:r>
          </a:p>
        </p:txBody>
      </p:sp>
      <p:sp>
        <p:nvSpPr>
          <p:cNvPr id="14" name="文字方塊 13"/>
          <p:cNvSpPr txBox="1"/>
          <p:nvPr/>
        </p:nvSpPr>
        <p:spPr>
          <a:xfrm>
            <a:off x="586409" y="3959423"/>
            <a:ext cx="1013791" cy="307777"/>
          </a:xfrm>
          <a:prstGeom prst="rect">
            <a:avLst/>
          </a:prstGeom>
          <a:noFill/>
        </p:spPr>
        <p:txBody>
          <a:bodyPr wrap="square" rtlCol="0">
            <a:spAutoFit/>
          </a:bodyPr>
          <a:lstStyle>
            <a:defPPr>
              <a:defRPr lang="en-US"/>
            </a:defPPr>
            <a:lvl1pPr algn="ctr">
              <a:defRPr sz="1600">
                <a:solidFill>
                  <a:srgbClr val="FF0000"/>
                </a:solidFill>
              </a:defRPr>
            </a:lvl1pPr>
          </a:lstStyle>
          <a:p>
            <a:r>
              <a:rPr lang="zh-TW" altLang="en-US" sz="1400" dirty="0" smtClean="0"/>
              <a:t>易於購買</a:t>
            </a:r>
            <a:endParaRPr lang="zh-TW" altLang="en-US" sz="1400" dirty="0"/>
          </a:p>
        </p:txBody>
      </p:sp>
      <p:sp>
        <p:nvSpPr>
          <p:cNvPr id="15" name="文字方塊 14"/>
          <p:cNvSpPr txBox="1"/>
          <p:nvPr/>
        </p:nvSpPr>
        <p:spPr>
          <a:xfrm>
            <a:off x="1600200" y="4648200"/>
            <a:ext cx="1371600" cy="307777"/>
          </a:xfrm>
          <a:prstGeom prst="rect">
            <a:avLst/>
          </a:prstGeom>
          <a:noFill/>
        </p:spPr>
        <p:txBody>
          <a:bodyPr wrap="square" rtlCol="0">
            <a:spAutoFit/>
          </a:bodyPr>
          <a:lstStyle>
            <a:defPPr>
              <a:defRPr lang="en-US"/>
            </a:defPPr>
            <a:lvl1pPr algn="ctr">
              <a:defRPr sz="1600">
                <a:solidFill>
                  <a:srgbClr val="FF0000"/>
                </a:solidFill>
              </a:defRPr>
            </a:lvl1pPr>
          </a:lstStyle>
          <a:p>
            <a:r>
              <a:rPr lang="zh-TW" altLang="en-US" sz="1400" dirty="0"/>
              <a:t>多瀏覽器功能</a:t>
            </a:r>
          </a:p>
        </p:txBody>
      </p:sp>
      <p:sp>
        <p:nvSpPr>
          <p:cNvPr id="16" name="文字方塊 15"/>
          <p:cNvSpPr txBox="1"/>
          <p:nvPr/>
        </p:nvSpPr>
        <p:spPr>
          <a:xfrm>
            <a:off x="1562100" y="5334000"/>
            <a:ext cx="1371600" cy="307777"/>
          </a:xfrm>
          <a:prstGeom prst="rect">
            <a:avLst/>
          </a:prstGeom>
          <a:noFill/>
        </p:spPr>
        <p:txBody>
          <a:bodyPr wrap="square" rtlCol="0">
            <a:spAutoFit/>
          </a:bodyPr>
          <a:lstStyle>
            <a:defPPr>
              <a:defRPr lang="en-US"/>
            </a:defPPr>
            <a:lvl1pPr algn="ctr">
              <a:defRPr sz="1600">
                <a:solidFill>
                  <a:srgbClr val="FF0000"/>
                </a:solidFill>
              </a:defRPr>
            </a:lvl1pPr>
          </a:lstStyle>
          <a:p>
            <a:r>
              <a:rPr lang="zh-TW" altLang="en-US" sz="1400" dirty="0" smtClean="0"/>
              <a:t>簡單的圖形</a:t>
            </a:r>
            <a:endParaRPr lang="zh-TW" altLang="en-US" sz="1400" dirty="0"/>
          </a:p>
        </p:txBody>
      </p:sp>
      <p:sp>
        <p:nvSpPr>
          <p:cNvPr id="17" name="文字方塊 16"/>
          <p:cNvSpPr txBox="1"/>
          <p:nvPr/>
        </p:nvSpPr>
        <p:spPr>
          <a:xfrm>
            <a:off x="1600200" y="5678220"/>
            <a:ext cx="1371600" cy="307777"/>
          </a:xfrm>
          <a:prstGeom prst="rect">
            <a:avLst/>
          </a:prstGeom>
          <a:noFill/>
        </p:spPr>
        <p:txBody>
          <a:bodyPr wrap="square" rtlCol="0">
            <a:spAutoFit/>
          </a:bodyPr>
          <a:lstStyle>
            <a:defPPr>
              <a:defRPr lang="en-US"/>
            </a:defPPr>
            <a:lvl1pPr algn="ctr">
              <a:defRPr sz="1600">
                <a:solidFill>
                  <a:srgbClr val="FF0000"/>
                </a:solidFill>
              </a:defRPr>
            </a:lvl1pPr>
          </a:lstStyle>
          <a:p>
            <a:r>
              <a:rPr lang="zh-TW" altLang="en-US" sz="1400" dirty="0" smtClean="0"/>
              <a:t>清晰的文本</a:t>
            </a:r>
            <a:endParaRPr lang="zh-TW" altLang="en-US" sz="1400" dirty="0"/>
          </a:p>
        </p:txBody>
      </p:sp>
      <p:sp>
        <p:nvSpPr>
          <p:cNvPr id="18" name="文字方塊 17"/>
          <p:cNvSpPr txBox="1"/>
          <p:nvPr/>
        </p:nvSpPr>
        <p:spPr>
          <a:xfrm>
            <a:off x="5029200" y="2510470"/>
            <a:ext cx="3505200" cy="276999"/>
          </a:xfrm>
          <a:prstGeom prst="rect">
            <a:avLst/>
          </a:prstGeom>
          <a:noFill/>
        </p:spPr>
        <p:txBody>
          <a:bodyPr wrap="square" rtlCol="0">
            <a:spAutoFit/>
          </a:bodyPr>
          <a:lstStyle>
            <a:defPPr>
              <a:defRPr lang="en-US"/>
            </a:defPPr>
            <a:lvl1pPr algn="ctr">
              <a:defRPr sz="1600">
                <a:solidFill>
                  <a:srgbClr val="FF0000"/>
                </a:solidFill>
              </a:defRPr>
            </a:lvl1pPr>
          </a:lstStyle>
          <a:p>
            <a:r>
              <a:rPr lang="zh-TW" altLang="en-US" sz="1200" dirty="0"/>
              <a:t>工作的頁</a:t>
            </a:r>
            <a:r>
              <a:rPr lang="zh-TW" altLang="en-US" sz="1200" dirty="0" smtClean="0"/>
              <a:t>面，快速</a:t>
            </a:r>
            <a:r>
              <a:rPr lang="zh-TW" altLang="en-US" sz="1200" dirty="0"/>
              <a:t>加載並將客戶指向您的產品</a:t>
            </a:r>
          </a:p>
        </p:txBody>
      </p:sp>
      <p:sp>
        <p:nvSpPr>
          <p:cNvPr id="19" name="文字方塊 18"/>
          <p:cNvSpPr txBox="1"/>
          <p:nvPr/>
        </p:nvSpPr>
        <p:spPr>
          <a:xfrm>
            <a:off x="5029200" y="2971800"/>
            <a:ext cx="3733800" cy="461665"/>
          </a:xfrm>
          <a:prstGeom prst="rect">
            <a:avLst/>
          </a:prstGeom>
          <a:noFill/>
        </p:spPr>
        <p:txBody>
          <a:bodyPr wrap="square" rtlCol="0">
            <a:spAutoFit/>
          </a:bodyPr>
          <a:lstStyle>
            <a:defPPr>
              <a:defRPr lang="en-US"/>
            </a:defPPr>
            <a:lvl1pPr algn="ctr">
              <a:defRPr sz="1600">
                <a:solidFill>
                  <a:srgbClr val="FF0000"/>
                </a:solidFill>
              </a:defRPr>
            </a:lvl1pPr>
          </a:lstStyle>
          <a:p>
            <a:r>
              <a:rPr lang="zh-TW" altLang="en-US" sz="1200" dirty="0"/>
              <a:t>客戶可以輕鬆找到的鏈接，以發現更多關於您和您的產品的</a:t>
            </a:r>
            <a:r>
              <a:rPr lang="zh-TW" altLang="en-US" sz="1200" dirty="0" smtClean="0"/>
              <a:t>信息</a:t>
            </a:r>
            <a:endParaRPr lang="zh-TW" altLang="en-US" sz="1200" dirty="0"/>
          </a:p>
        </p:txBody>
      </p:sp>
      <p:sp>
        <p:nvSpPr>
          <p:cNvPr id="20" name="文字方塊 19"/>
          <p:cNvSpPr txBox="1"/>
          <p:nvPr/>
        </p:nvSpPr>
        <p:spPr>
          <a:xfrm>
            <a:off x="5393635" y="3431496"/>
            <a:ext cx="2835965" cy="276999"/>
          </a:xfrm>
          <a:prstGeom prst="rect">
            <a:avLst/>
          </a:prstGeom>
          <a:noFill/>
        </p:spPr>
        <p:txBody>
          <a:bodyPr wrap="square" rtlCol="0">
            <a:spAutoFit/>
          </a:bodyPr>
          <a:lstStyle>
            <a:defPPr>
              <a:defRPr lang="en-US"/>
            </a:defPPr>
            <a:lvl1pPr algn="ctr">
              <a:defRPr sz="1600">
                <a:solidFill>
                  <a:srgbClr val="FF0000"/>
                </a:solidFill>
              </a:defRPr>
            </a:lvl1pPr>
          </a:lstStyle>
          <a:p>
            <a:r>
              <a:rPr lang="zh-TW" altLang="en-US" sz="1200" dirty="0"/>
              <a:t>簡單的萬無一失的導航</a:t>
            </a:r>
          </a:p>
        </p:txBody>
      </p:sp>
      <p:sp>
        <p:nvSpPr>
          <p:cNvPr id="21" name="文字方塊 20"/>
          <p:cNvSpPr txBox="1"/>
          <p:nvPr/>
        </p:nvSpPr>
        <p:spPr>
          <a:xfrm>
            <a:off x="6748671" y="3810000"/>
            <a:ext cx="1861930" cy="276999"/>
          </a:xfrm>
          <a:prstGeom prst="rect">
            <a:avLst/>
          </a:prstGeom>
          <a:noFill/>
        </p:spPr>
        <p:txBody>
          <a:bodyPr wrap="square" rtlCol="0">
            <a:spAutoFit/>
          </a:bodyPr>
          <a:lstStyle>
            <a:defPPr>
              <a:defRPr lang="en-US"/>
            </a:defPPr>
            <a:lvl1pPr algn="ctr">
              <a:defRPr sz="1600">
                <a:solidFill>
                  <a:srgbClr val="FF0000"/>
                </a:solidFill>
              </a:defRPr>
            </a:lvl1pPr>
          </a:lstStyle>
          <a:p>
            <a:r>
              <a:rPr lang="zh-TW" altLang="en-US" sz="1200" dirty="0"/>
              <a:t>替代導航到相同的內容</a:t>
            </a:r>
          </a:p>
        </p:txBody>
      </p:sp>
      <p:sp>
        <p:nvSpPr>
          <p:cNvPr id="22" name="文字方塊 21"/>
          <p:cNvSpPr txBox="1"/>
          <p:nvPr/>
        </p:nvSpPr>
        <p:spPr>
          <a:xfrm>
            <a:off x="5638800" y="4142601"/>
            <a:ext cx="1633330" cy="276999"/>
          </a:xfrm>
          <a:prstGeom prst="rect">
            <a:avLst/>
          </a:prstGeom>
          <a:noFill/>
        </p:spPr>
        <p:txBody>
          <a:bodyPr wrap="square" rtlCol="0">
            <a:spAutoFit/>
          </a:bodyPr>
          <a:lstStyle>
            <a:defPPr>
              <a:defRPr lang="en-US"/>
            </a:defPPr>
            <a:lvl1pPr algn="ctr">
              <a:defRPr sz="1600">
                <a:solidFill>
                  <a:srgbClr val="FF0000"/>
                </a:solidFill>
              </a:defRPr>
            </a:lvl1pPr>
          </a:lstStyle>
          <a:p>
            <a:r>
              <a:rPr lang="zh-TW" altLang="en-US" sz="1200" dirty="0"/>
              <a:t>一次或兩次點擊購買</a:t>
            </a:r>
          </a:p>
        </p:txBody>
      </p:sp>
      <p:sp>
        <p:nvSpPr>
          <p:cNvPr id="23" name="文字方塊 22"/>
          <p:cNvSpPr txBox="1"/>
          <p:nvPr/>
        </p:nvSpPr>
        <p:spPr>
          <a:xfrm>
            <a:off x="5204790" y="4780194"/>
            <a:ext cx="3024809" cy="276999"/>
          </a:xfrm>
          <a:prstGeom prst="rect">
            <a:avLst/>
          </a:prstGeom>
          <a:noFill/>
        </p:spPr>
        <p:txBody>
          <a:bodyPr wrap="square" rtlCol="0">
            <a:spAutoFit/>
          </a:bodyPr>
          <a:lstStyle>
            <a:defPPr>
              <a:defRPr lang="en-US"/>
            </a:defPPr>
            <a:lvl1pPr algn="ctr">
              <a:defRPr sz="1600">
                <a:solidFill>
                  <a:srgbClr val="FF0000"/>
                </a:solidFill>
              </a:defRPr>
            </a:lvl1pPr>
          </a:lstStyle>
          <a:p>
            <a:r>
              <a:rPr lang="zh-TW" altLang="en-US" sz="1200" dirty="0" smtClean="0"/>
              <a:t>網站工作適用</a:t>
            </a:r>
            <a:r>
              <a:rPr lang="zh-TW" altLang="en-US" sz="1200" dirty="0"/>
              <a:t>於</a:t>
            </a:r>
            <a:r>
              <a:rPr lang="zh-TW" altLang="en-US" sz="1200" dirty="0" smtClean="0"/>
              <a:t>最普及的</a:t>
            </a:r>
            <a:r>
              <a:rPr lang="zh-TW" altLang="en-US" sz="1200" dirty="0"/>
              <a:t>瀏覽器</a:t>
            </a:r>
          </a:p>
        </p:txBody>
      </p:sp>
      <p:sp>
        <p:nvSpPr>
          <p:cNvPr id="24" name="文字方塊 23"/>
          <p:cNvSpPr txBox="1"/>
          <p:nvPr/>
        </p:nvSpPr>
        <p:spPr>
          <a:xfrm>
            <a:off x="4648200" y="5334001"/>
            <a:ext cx="4078357" cy="276999"/>
          </a:xfrm>
          <a:prstGeom prst="rect">
            <a:avLst/>
          </a:prstGeom>
          <a:noFill/>
        </p:spPr>
        <p:txBody>
          <a:bodyPr wrap="square" rtlCol="0">
            <a:spAutoFit/>
          </a:bodyPr>
          <a:lstStyle>
            <a:defPPr>
              <a:defRPr lang="en-US"/>
            </a:defPPr>
            <a:lvl1pPr algn="ctr">
              <a:defRPr sz="1600">
                <a:solidFill>
                  <a:srgbClr val="FF0000"/>
                </a:solidFill>
              </a:defRPr>
            </a:lvl1pPr>
          </a:lstStyle>
          <a:p>
            <a:r>
              <a:rPr lang="zh-TW" altLang="en-US" sz="1200" dirty="0"/>
              <a:t>避免分散注意力，令人厭惡的圖形和用戶無法控制的聲音</a:t>
            </a:r>
          </a:p>
        </p:txBody>
      </p:sp>
      <p:sp>
        <p:nvSpPr>
          <p:cNvPr id="25" name="文字方塊 24"/>
          <p:cNvSpPr txBox="1"/>
          <p:nvPr/>
        </p:nvSpPr>
        <p:spPr>
          <a:xfrm>
            <a:off x="3886200" y="5971401"/>
            <a:ext cx="4078357" cy="276999"/>
          </a:xfrm>
          <a:prstGeom prst="rect">
            <a:avLst/>
          </a:prstGeom>
          <a:noFill/>
        </p:spPr>
        <p:txBody>
          <a:bodyPr wrap="square" rtlCol="0">
            <a:spAutoFit/>
          </a:bodyPr>
          <a:lstStyle>
            <a:defPPr>
              <a:defRPr lang="en-US"/>
            </a:defPPr>
            <a:lvl1pPr algn="ctr">
              <a:defRPr sz="1600">
                <a:solidFill>
                  <a:srgbClr val="FF0000"/>
                </a:solidFill>
              </a:defRPr>
            </a:lvl1pPr>
          </a:lstStyle>
          <a:p>
            <a:r>
              <a:rPr lang="zh-TW" altLang="en-US" sz="1200" dirty="0"/>
              <a:t>避免背景扭曲文字或難以</a:t>
            </a:r>
            <a:r>
              <a:rPr lang="zh-TW" altLang="en-US" sz="1200" dirty="0" smtClean="0"/>
              <a:t>辨認</a:t>
            </a:r>
            <a:endParaRPr lang="zh-TW" altLang="en-US" sz="1200" dirty="0"/>
          </a:p>
        </p:txBody>
      </p:sp>
    </p:spTree>
    <p:extLst>
      <p:ext uri="{BB962C8B-B14F-4D97-AF65-F5344CB8AC3E}">
        <p14:creationId xmlns:p14="http://schemas.microsoft.com/office/powerpoint/2010/main" val="23499490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for Interactivity and Active Content</a:t>
            </a:r>
          </a:p>
        </p:txBody>
      </p:sp>
      <p:sp>
        <p:nvSpPr>
          <p:cNvPr id="3" name="Content Placeholder 2"/>
          <p:cNvSpPr>
            <a:spLocks noGrp="1"/>
          </p:cNvSpPr>
          <p:nvPr>
            <p:ph idx="1"/>
          </p:nvPr>
        </p:nvSpPr>
        <p:spPr/>
        <p:txBody>
          <a:bodyPr/>
          <a:lstStyle/>
          <a:p>
            <a:r>
              <a:rPr lang="en-US" dirty="0"/>
              <a:t>CGI (Common Gateway Interface)</a:t>
            </a:r>
          </a:p>
          <a:p>
            <a:r>
              <a:rPr lang="en-US" dirty="0"/>
              <a:t>ASP (Active Server Pages)/ASP.NET</a:t>
            </a:r>
          </a:p>
          <a:p>
            <a:r>
              <a:rPr lang="en-US" dirty="0"/>
              <a:t>Java, JSP, and JavaScript</a:t>
            </a:r>
          </a:p>
          <a:p>
            <a:r>
              <a:rPr lang="en-US" dirty="0"/>
              <a:t>ActiveX and VBScript</a:t>
            </a:r>
          </a:p>
          <a:p>
            <a:r>
              <a:rPr lang="en-US" dirty="0"/>
              <a:t>ColdFusion</a:t>
            </a:r>
          </a:p>
          <a:p>
            <a:r>
              <a:rPr lang="en-US" dirty="0"/>
              <a:t>PHP, Ruby on Rails, Django</a:t>
            </a:r>
          </a:p>
          <a:p>
            <a:r>
              <a:rPr lang="en-US" dirty="0"/>
              <a:t>Other design elements: </a:t>
            </a:r>
          </a:p>
          <a:p>
            <a:pPr lvl="1"/>
            <a:r>
              <a:rPr lang="en-US" dirty="0"/>
              <a:t>Widgets, mashups</a:t>
            </a:r>
          </a:p>
        </p:txBody>
      </p:sp>
      <p:sp>
        <p:nvSpPr>
          <p:cNvPr id="4" name="文字方塊 3">
            <a:extLst>
              <a:ext uri="{FF2B5EF4-FFF2-40B4-BE49-F238E27FC236}">
                <a16:creationId xmlns:a16="http://schemas.microsoft.com/office/drawing/2014/main" xmlns="" id="{FDD4080C-23A0-45F4-96B0-CB0997A45A19}"/>
              </a:ext>
            </a:extLst>
          </p:cNvPr>
          <p:cNvSpPr txBox="1"/>
          <p:nvPr/>
        </p:nvSpPr>
        <p:spPr>
          <a:xfrm>
            <a:off x="304800" y="302347"/>
            <a:ext cx="2438400" cy="461665"/>
          </a:xfrm>
          <a:prstGeom prst="rect">
            <a:avLst/>
          </a:prstGeom>
          <a:solidFill>
            <a:srgbClr val="FFFF00"/>
          </a:solidFill>
        </p:spPr>
        <p:txBody>
          <a:bodyPr wrap="square" rtlCol="0">
            <a:spAutoFit/>
          </a:bodyPr>
          <a:lstStyle/>
          <a:p>
            <a:r>
              <a:rPr lang="zh-TW" altLang="en-US" sz="2400" dirty="0"/>
              <a:t>動態網頁的工具</a:t>
            </a:r>
          </a:p>
        </p:txBody>
      </p:sp>
    </p:spTree>
    <p:extLst>
      <p:ext uri="{BB962C8B-B14F-4D97-AF65-F5344CB8AC3E}">
        <p14:creationId xmlns:p14="http://schemas.microsoft.com/office/powerpoint/2010/main" val="11592133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Personalization Tools</a:t>
            </a:r>
          </a:p>
        </p:txBody>
      </p:sp>
      <p:sp>
        <p:nvSpPr>
          <p:cNvPr id="3" name="Content Placeholder 2"/>
          <p:cNvSpPr>
            <a:spLocks noGrp="1"/>
          </p:cNvSpPr>
          <p:nvPr>
            <p:ph idx="1"/>
          </p:nvPr>
        </p:nvSpPr>
        <p:spPr/>
        <p:txBody>
          <a:bodyPr/>
          <a:lstStyle/>
          <a:p>
            <a:r>
              <a:rPr lang="en-US" dirty="0"/>
              <a:t>Personalization</a:t>
            </a:r>
          </a:p>
          <a:p>
            <a:pPr lvl="1"/>
            <a:r>
              <a:rPr lang="en-US" dirty="0"/>
              <a:t>Ability to treat people based on personal qualities and prior history with site</a:t>
            </a:r>
          </a:p>
          <a:p>
            <a:r>
              <a:rPr lang="en-US" dirty="0"/>
              <a:t>Customization</a:t>
            </a:r>
          </a:p>
          <a:p>
            <a:pPr lvl="1"/>
            <a:r>
              <a:rPr lang="en-US" dirty="0"/>
              <a:t>Ability to change the product to better fit the needs of the customer</a:t>
            </a:r>
          </a:p>
          <a:p>
            <a:r>
              <a:rPr lang="en-US" dirty="0"/>
              <a:t>Cookies </a:t>
            </a:r>
          </a:p>
          <a:p>
            <a:pPr lvl="1"/>
            <a:r>
              <a:rPr lang="en-US" dirty="0"/>
              <a:t>Primary method to achieve personalization</a:t>
            </a:r>
          </a:p>
        </p:txBody>
      </p:sp>
      <p:sp>
        <p:nvSpPr>
          <p:cNvPr id="5" name="文字方塊 4">
            <a:extLst>
              <a:ext uri="{FF2B5EF4-FFF2-40B4-BE49-F238E27FC236}">
                <a16:creationId xmlns:a16="http://schemas.microsoft.com/office/drawing/2014/main" xmlns="" id="{48440C18-7A2A-4FB4-B6AD-95BBFE40175D}"/>
              </a:ext>
            </a:extLst>
          </p:cNvPr>
          <p:cNvSpPr txBox="1"/>
          <p:nvPr/>
        </p:nvSpPr>
        <p:spPr>
          <a:xfrm>
            <a:off x="457200" y="302347"/>
            <a:ext cx="1752600" cy="461665"/>
          </a:xfrm>
          <a:prstGeom prst="rect">
            <a:avLst/>
          </a:prstGeom>
          <a:solidFill>
            <a:srgbClr val="FFFF00"/>
          </a:solidFill>
        </p:spPr>
        <p:txBody>
          <a:bodyPr wrap="square" rtlCol="0">
            <a:spAutoFit/>
          </a:bodyPr>
          <a:lstStyle/>
          <a:p>
            <a:r>
              <a:rPr lang="zh-TW" altLang="en-US" sz="2400" dirty="0"/>
              <a:t>個人化工具</a:t>
            </a:r>
          </a:p>
        </p:txBody>
      </p:sp>
      <p:sp>
        <p:nvSpPr>
          <p:cNvPr id="6" name="文字方塊 5">
            <a:extLst>
              <a:ext uri="{FF2B5EF4-FFF2-40B4-BE49-F238E27FC236}">
                <a16:creationId xmlns:a16="http://schemas.microsoft.com/office/drawing/2014/main" xmlns="" id="{629AC061-5168-4331-95E4-7780987F2D3C}"/>
              </a:ext>
            </a:extLst>
          </p:cNvPr>
          <p:cNvSpPr txBox="1"/>
          <p:nvPr/>
        </p:nvSpPr>
        <p:spPr>
          <a:xfrm>
            <a:off x="3200400" y="1592484"/>
            <a:ext cx="1143000" cy="461665"/>
          </a:xfrm>
          <a:prstGeom prst="rect">
            <a:avLst/>
          </a:prstGeom>
          <a:solidFill>
            <a:srgbClr val="FFFF00"/>
          </a:solidFill>
        </p:spPr>
        <p:txBody>
          <a:bodyPr wrap="square" rtlCol="0">
            <a:spAutoFit/>
          </a:bodyPr>
          <a:lstStyle/>
          <a:p>
            <a:r>
              <a:rPr lang="zh-TW" altLang="en-US" sz="2400" dirty="0"/>
              <a:t>個人化</a:t>
            </a:r>
          </a:p>
        </p:txBody>
      </p:sp>
      <p:sp>
        <p:nvSpPr>
          <p:cNvPr id="7" name="文字方塊 6">
            <a:extLst>
              <a:ext uri="{FF2B5EF4-FFF2-40B4-BE49-F238E27FC236}">
                <a16:creationId xmlns:a16="http://schemas.microsoft.com/office/drawing/2014/main" xmlns="" id="{B4A514A1-EE7C-4CFF-9C38-072BBFA615C7}"/>
              </a:ext>
            </a:extLst>
          </p:cNvPr>
          <p:cNvSpPr txBox="1"/>
          <p:nvPr/>
        </p:nvSpPr>
        <p:spPr>
          <a:xfrm>
            <a:off x="2245468" y="2438400"/>
            <a:ext cx="4612532" cy="369332"/>
          </a:xfrm>
          <a:prstGeom prst="rect">
            <a:avLst/>
          </a:prstGeom>
          <a:solidFill>
            <a:srgbClr val="FFFF00"/>
          </a:solidFill>
        </p:spPr>
        <p:txBody>
          <a:bodyPr wrap="square" rtlCol="0">
            <a:spAutoFit/>
          </a:bodyPr>
          <a:lstStyle/>
          <a:p>
            <a:pPr lvl="1"/>
            <a:r>
              <a:rPr lang="zh-TW" altLang="en-US"/>
              <a:t>針對個人特質及他的瀏覽紀錄的步驟</a:t>
            </a:r>
            <a:endParaRPr lang="en-US" altLang="zh-TW" dirty="0"/>
          </a:p>
        </p:txBody>
      </p:sp>
      <p:sp>
        <p:nvSpPr>
          <p:cNvPr id="8" name="文字方塊 7">
            <a:extLst>
              <a:ext uri="{FF2B5EF4-FFF2-40B4-BE49-F238E27FC236}">
                <a16:creationId xmlns:a16="http://schemas.microsoft.com/office/drawing/2014/main" xmlns="" id="{F7012EBE-A835-4BD9-B855-D21B5ABA644C}"/>
              </a:ext>
            </a:extLst>
          </p:cNvPr>
          <p:cNvSpPr txBox="1"/>
          <p:nvPr/>
        </p:nvSpPr>
        <p:spPr>
          <a:xfrm>
            <a:off x="4191000" y="3710048"/>
            <a:ext cx="2971800" cy="369332"/>
          </a:xfrm>
          <a:prstGeom prst="rect">
            <a:avLst/>
          </a:prstGeom>
          <a:solidFill>
            <a:srgbClr val="FFFF00"/>
          </a:solidFill>
        </p:spPr>
        <p:txBody>
          <a:bodyPr wrap="square" rtlCol="0">
            <a:spAutoFit/>
          </a:bodyPr>
          <a:lstStyle/>
          <a:p>
            <a:pPr lvl="1"/>
            <a:r>
              <a:rPr lang="zh-TW" altLang="en-US" dirty="0"/>
              <a:t>生產個人化設計的產品</a:t>
            </a:r>
            <a:endParaRPr lang="en-US" altLang="zh-TW" dirty="0"/>
          </a:p>
        </p:txBody>
      </p:sp>
      <p:sp>
        <p:nvSpPr>
          <p:cNvPr id="9" name="文字方塊 8">
            <a:extLst>
              <a:ext uri="{FF2B5EF4-FFF2-40B4-BE49-F238E27FC236}">
                <a16:creationId xmlns:a16="http://schemas.microsoft.com/office/drawing/2014/main" xmlns="" id="{419E8FBC-071C-43E8-AFFD-F033DF651CE9}"/>
              </a:ext>
            </a:extLst>
          </p:cNvPr>
          <p:cNvSpPr txBox="1"/>
          <p:nvPr/>
        </p:nvSpPr>
        <p:spPr>
          <a:xfrm>
            <a:off x="1884734" y="4943921"/>
            <a:ext cx="3144466" cy="369332"/>
          </a:xfrm>
          <a:prstGeom prst="rect">
            <a:avLst/>
          </a:prstGeom>
          <a:solidFill>
            <a:srgbClr val="FFFF00"/>
          </a:solidFill>
        </p:spPr>
        <p:txBody>
          <a:bodyPr wrap="square" rtlCol="0">
            <a:spAutoFit/>
          </a:bodyPr>
          <a:lstStyle/>
          <a:p>
            <a:pPr lvl="1"/>
            <a:r>
              <a:rPr lang="zh-TW" altLang="en-US" dirty="0"/>
              <a:t>達到個人化的主要方法</a:t>
            </a:r>
            <a:endParaRPr lang="en-US" altLang="zh-TW" dirty="0"/>
          </a:p>
        </p:txBody>
      </p:sp>
      <p:sp>
        <p:nvSpPr>
          <p:cNvPr id="10" name="文字方塊 9">
            <a:extLst>
              <a:ext uri="{FF2B5EF4-FFF2-40B4-BE49-F238E27FC236}">
                <a16:creationId xmlns:a16="http://schemas.microsoft.com/office/drawing/2014/main" xmlns="" id="{06193CE9-8862-4006-8702-D43203A9A4F6}"/>
              </a:ext>
            </a:extLst>
          </p:cNvPr>
          <p:cNvSpPr txBox="1"/>
          <p:nvPr/>
        </p:nvSpPr>
        <p:spPr>
          <a:xfrm>
            <a:off x="3200400" y="2901611"/>
            <a:ext cx="1143000" cy="461665"/>
          </a:xfrm>
          <a:prstGeom prst="rect">
            <a:avLst/>
          </a:prstGeom>
          <a:solidFill>
            <a:srgbClr val="FFFF00"/>
          </a:solidFill>
        </p:spPr>
        <p:txBody>
          <a:bodyPr wrap="square" rtlCol="0">
            <a:spAutoFit/>
          </a:bodyPr>
          <a:lstStyle/>
          <a:p>
            <a:r>
              <a:rPr lang="zh-TW" altLang="en-US" sz="2400" dirty="0"/>
              <a:t>客製化</a:t>
            </a:r>
            <a:endParaRPr lang="en-US" altLang="zh-TW" sz="2400" dirty="0"/>
          </a:p>
        </p:txBody>
      </p:sp>
      <p:sp>
        <p:nvSpPr>
          <p:cNvPr id="11" name="文字方塊 10">
            <a:extLst>
              <a:ext uri="{FF2B5EF4-FFF2-40B4-BE49-F238E27FC236}">
                <a16:creationId xmlns:a16="http://schemas.microsoft.com/office/drawing/2014/main" xmlns="" id="{8CE08725-AD7F-48C4-892E-18741FA36E05}"/>
              </a:ext>
            </a:extLst>
          </p:cNvPr>
          <p:cNvSpPr txBox="1"/>
          <p:nvPr/>
        </p:nvSpPr>
        <p:spPr>
          <a:xfrm>
            <a:off x="2057400" y="3861410"/>
            <a:ext cx="1295400" cy="461665"/>
          </a:xfrm>
          <a:prstGeom prst="rect">
            <a:avLst/>
          </a:prstGeom>
          <a:solidFill>
            <a:srgbClr val="FFFF00"/>
          </a:solidFill>
        </p:spPr>
        <p:txBody>
          <a:bodyPr wrap="square" rtlCol="0">
            <a:spAutoFit/>
          </a:bodyPr>
          <a:lstStyle/>
          <a:p>
            <a:r>
              <a:rPr lang="en-US" altLang="zh-TW" sz="2400" dirty="0"/>
              <a:t>Cookies</a:t>
            </a:r>
            <a:endParaRPr lang="zh-TW" altLang="en-US" sz="2400" dirty="0"/>
          </a:p>
        </p:txBody>
      </p:sp>
    </p:spTree>
    <p:extLst>
      <p:ext uri="{BB962C8B-B14F-4D97-AF65-F5344CB8AC3E}">
        <p14:creationId xmlns:p14="http://schemas.microsoft.com/office/powerpoint/2010/main" val="4017776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Information Policy Set</a:t>
            </a:r>
          </a:p>
        </p:txBody>
      </p:sp>
      <p:sp>
        <p:nvSpPr>
          <p:cNvPr id="3" name="Content Placeholder 2"/>
          <p:cNvSpPr>
            <a:spLocks noGrp="1"/>
          </p:cNvSpPr>
          <p:nvPr>
            <p:ph idx="1"/>
          </p:nvPr>
        </p:nvSpPr>
        <p:spPr/>
        <p:txBody>
          <a:bodyPr/>
          <a:lstStyle/>
          <a:p>
            <a:r>
              <a:rPr lang="en-US" altLang="en-US" dirty="0"/>
              <a:t>Privacy policy</a:t>
            </a:r>
          </a:p>
          <a:p>
            <a:pPr lvl="1"/>
            <a:r>
              <a:rPr lang="en-US" altLang="en-US" dirty="0"/>
              <a:t>Set of public statements declaring how site will treat customers</a:t>
            </a:r>
            <a:r>
              <a:rPr lang="ja-JP" altLang="en-US" dirty="0"/>
              <a:t>’</a:t>
            </a:r>
            <a:r>
              <a:rPr lang="en-US" altLang="ja-JP" dirty="0"/>
              <a:t> personal information that is gathered by site</a:t>
            </a:r>
          </a:p>
          <a:p>
            <a:r>
              <a:rPr lang="en-US" altLang="en-US" dirty="0"/>
              <a:t>Accessibility rules</a:t>
            </a:r>
          </a:p>
          <a:p>
            <a:pPr lvl="1"/>
            <a:r>
              <a:rPr lang="en-US" altLang="en-US" dirty="0"/>
              <a:t>Set of design objectives that ensure disabled users can effectively access site</a:t>
            </a:r>
          </a:p>
        </p:txBody>
      </p:sp>
      <p:sp>
        <p:nvSpPr>
          <p:cNvPr id="4" name="文字方塊 3">
            <a:extLst>
              <a:ext uri="{FF2B5EF4-FFF2-40B4-BE49-F238E27FC236}">
                <a16:creationId xmlns:a16="http://schemas.microsoft.com/office/drawing/2014/main" xmlns="" id="{786AAA2A-E109-4C61-B3D7-DD0F5D1508C0}"/>
              </a:ext>
            </a:extLst>
          </p:cNvPr>
          <p:cNvSpPr txBox="1"/>
          <p:nvPr/>
        </p:nvSpPr>
        <p:spPr>
          <a:xfrm>
            <a:off x="457200" y="302347"/>
            <a:ext cx="1752600" cy="461665"/>
          </a:xfrm>
          <a:prstGeom prst="rect">
            <a:avLst/>
          </a:prstGeom>
          <a:solidFill>
            <a:srgbClr val="FFFF00"/>
          </a:solidFill>
        </p:spPr>
        <p:txBody>
          <a:bodyPr wrap="square" rtlCol="0">
            <a:spAutoFit/>
          </a:bodyPr>
          <a:lstStyle/>
          <a:p>
            <a:r>
              <a:rPr lang="zh-TW" altLang="en-US" sz="2400" dirty="0"/>
              <a:t>資訊政策</a:t>
            </a:r>
          </a:p>
        </p:txBody>
      </p:sp>
      <p:sp>
        <p:nvSpPr>
          <p:cNvPr id="5" name="文字方塊 4">
            <a:extLst>
              <a:ext uri="{FF2B5EF4-FFF2-40B4-BE49-F238E27FC236}">
                <a16:creationId xmlns:a16="http://schemas.microsoft.com/office/drawing/2014/main" xmlns="" id="{AD0AC529-DCCE-49D0-B6D6-06B2605517B4}"/>
              </a:ext>
            </a:extLst>
          </p:cNvPr>
          <p:cNvSpPr txBox="1"/>
          <p:nvPr/>
        </p:nvSpPr>
        <p:spPr>
          <a:xfrm>
            <a:off x="3048000" y="1562355"/>
            <a:ext cx="1447800" cy="461665"/>
          </a:xfrm>
          <a:prstGeom prst="rect">
            <a:avLst/>
          </a:prstGeom>
          <a:solidFill>
            <a:srgbClr val="FFFF00"/>
          </a:solidFill>
        </p:spPr>
        <p:txBody>
          <a:bodyPr wrap="square" rtlCol="0">
            <a:spAutoFit/>
          </a:bodyPr>
          <a:lstStyle/>
          <a:p>
            <a:r>
              <a:rPr lang="zh-TW" altLang="en-US" sz="2400" dirty="0"/>
              <a:t>隱私政策</a:t>
            </a:r>
            <a:endParaRPr lang="en-US" altLang="en-US" sz="2400" dirty="0"/>
          </a:p>
        </p:txBody>
      </p:sp>
      <p:sp>
        <p:nvSpPr>
          <p:cNvPr id="6" name="文字方塊 5">
            <a:extLst>
              <a:ext uri="{FF2B5EF4-FFF2-40B4-BE49-F238E27FC236}">
                <a16:creationId xmlns:a16="http://schemas.microsoft.com/office/drawing/2014/main" xmlns="" id="{15E55791-CCB8-4DBF-9897-2BDC1B6E0007}"/>
              </a:ext>
            </a:extLst>
          </p:cNvPr>
          <p:cNvSpPr txBox="1"/>
          <p:nvPr/>
        </p:nvSpPr>
        <p:spPr>
          <a:xfrm>
            <a:off x="6203004" y="2487489"/>
            <a:ext cx="2514600" cy="646331"/>
          </a:xfrm>
          <a:prstGeom prst="rect">
            <a:avLst/>
          </a:prstGeom>
          <a:solidFill>
            <a:srgbClr val="FFFF00"/>
          </a:solidFill>
        </p:spPr>
        <p:txBody>
          <a:bodyPr wrap="square" rtlCol="0">
            <a:spAutoFit/>
          </a:bodyPr>
          <a:lstStyle/>
          <a:p>
            <a:pPr lvl="1"/>
            <a:r>
              <a:rPr lang="zh-TW" altLang="en-US" dirty="0"/>
              <a:t>公開描述網站會如何使個顧客的個資</a:t>
            </a:r>
            <a:endParaRPr lang="en-US" altLang="ja-JP" dirty="0"/>
          </a:p>
        </p:txBody>
      </p:sp>
      <p:sp>
        <p:nvSpPr>
          <p:cNvPr id="7" name="文字方塊 6">
            <a:extLst>
              <a:ext uri="{FF2B5EF4-FFF2-40B4-BE49-F238E27FC236}">
                <a16:creationId xmlns:a16="http://schemas.microsoft.com/office/drawing/2014/main" xmlns="" id="{E445086F-209F-44EA-80AE-C915ECB51B69}"/>
              </a:ext>
            </a:extLst>
          </p:cNvPr>
          <p:cNvSpPr txBox="1"/>
          <p:nvPr/>
        </p:nvSpPr>
        <p:spPr>
          <a:xfrm>
            <a:off x="3619500" y="2902988"/>
            <a:ext cx="1752600" cy="461665"/>
          </a:xfrm>
          <a:prstGeom prst="rect">
            <a:avLst/>
          </a:prstGeom>
          <a:solidFill>
            <a:srgbClr val="FFFF00"/>
          </a:solidFill>
        </p:spPr>
        <p:txBody>
          <a:bodyPr wrap="square" rtlCol="0">
            <a:spAutoFit/>
          </a:bodyPr>
          <a:lstStyle/>
          <a:p>
            <a:r>
              <a:rPr lang="zh-TW" altLang="en-US" sz="2400" dirty="0"/>
              <a:t>無障礙規則</a:t>
            </a:r>
          </a:p>
        </p:txBody>
      </p:sp>
      <p:sp>
        <p:nvSpPr>
          <p:cNvPr id="8" name="文字方塊 7">
            <a:extLst>
              <a:ext uri="{FF2B5EF4-FFF2-40B4-BE49-F238E27FC236}">
                <a16:creationId xmlns:a16="http://schemas.microsoft.com/office/drawing/2014/main" xmlns="" id="{A4AB57EB-D143-4DA8-A1C9-2A458CF85BE3}"/>
              </a:ext>
            </a:extLst>
          </p:cNvPr>
          <p:cNvSpPr txBox="1"/>
          <p:nvPr/>
        </p:nvSpPr>
        <p:spPr>
          <a:xfrm>
            <a:off x="2819400" y="3798332"/>
            <a:ext cx="4612532" cy="369332"/>
          </a:xfrm>
          <a:prstGeom prst="rect">
            <a:avLst/>
          </a:prstGeom>
          <a:solidFill>
            <a:srgbClr val="FFFF00"/>
          </a:solidFill>
        </p:spPr>
        <p:txBody>
          <a:bodyPr wrap="square" rtlCol="0">
            <a:spAutoFit/>
          </a:bodyPr>
          <a:lstStyle/>
          <a:p>
            <a:pPr lvl="1"/>
            <a:r>
              <a:rPr lang="zh-TW" altLang="en-US" dirty="0"/>
              <a:t>為殘障使用者可以有效使用網站的設計</a:t>
            </a:r>
            <a:endParaRPr lang="en-US" altLang="zh-TW" dirty="0"/>
          </a:p>
        </p:txBody>
      </p:sp>
    </p:spTree>
    <p:extLst>
      <p:ext uri="{BB962C8B-B14F-4D97-AF65-F5344CB8AC3E}">
        <p14:creationId xmlns:p14="http://schemas.microsoft.com/office/powerpoint/2010/main" val="4073639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Insight on Society: </a:t>
            </a:r>
            <a:r>
              <a:rPr lang="en-US" altLang="en-US" dirty="0"/>
              <a:t>Designing for Accessibility</a:t>
            </a:r>
            <a:endParaRPr lang="en-US" dirty="0"/>
          </a:p>
        </p:txBody>
      </p:sp>
      <p:sp>
        <p:nvSpPr>
          <p:cNvPr id="3" name="Content Placeholder 2"/>
          <p:cNvSpPr>
            <a:spLocks noGrp="1"/>
          </p:cNvSpPr>
          <p:nvPr>
            <p:ph idx="1"/>
          </p:nvPr>
        </p:nvSpPr>
        <p:spPr/>
        <p:txBody>
          <a:bodyPr/>
          <a:lstStyle/>
          <a:p>
            <a:r>
              <a:rPr lang="en-US" dirty="0"/>
              <a:t>Class discussion:</a:t>
            </a:r>
          </a:p>
          <a:p>
            <a:pPr lvl="1"/>
            <a:r>
              <a:rPr lang="en-US" altLang="en-US" dirty="0"/>
              <a:t>Why might some merchants be reluctant to make their websites accessible to disabled users?</a:t>
            </a:r>
          </a:p>
          <a:p>
            <a:pPr lvl="1"/>
            <a:r>
              <a:rPr lang="en-US" altLang="en-US" dirty="0"/>
              <a:t>How can websites be made more accessible?</a:t>
            </a:r>
          </a:p>
          <a:p>
            <a:pPr lvl="1"/>
            <a:r>
              <a:rPr lang="en-US" altLang="en-US" dirty="0"/>
              <a:t>Should all websites be required by law to provide </a:t>
            </a:r>
            <a:r>
              <a:rPr lang="ja-JP" altLang="en-US" dirty="0"/>
              <a:t>“</a:t>
            </a:r>
            <a:r>
              <a:rPr lang="en-US" altLang="ja-JP" dirty="0"/>
              <a:t>equivalent alternatives</a:t>
            </a:r>
            <a:r>
              <a:rPr lang="ja-JP" altLang="en-US" dirty="0"/>
              <a:t>”</a:t>
            </a:r>
            <a:r>
              <a:rPr lang="en-US" altLang="ja-JP" dirty="0"/>
              <a:t> for visual and sound content?</a:t>
            </a:r>
          </a:p>
          <a:p>
            <a:pPr lvl="1"/>
            <a:r>
              <a:rPr lang="en-US" altLang="en-US" dirty="0"/>
              <a:t>What additional accessibility problems do mobile devices pose?</a:t>
            </a:r>
            <a:endParaRPr lang="en-US" dirty="0"/>
          </a:p>
        </p:txBody>
      </p:sp>
      <p:sp>
        <p:nvSpPr>
          <p:cNvPr id="4" name="文字方塊 3">
            <a:extLst>
              <a:ext uri="{FF2B5EF4-FFF2-40B4-BE49-F238E27FC236}">
                <a16:creationId xmlns:a16="http://schemas.microsoft.com/office/drawing/2014/main" xmlns="" id="{E4FE8B49-059B-461B-B491-25AB0DB4DCB8}"/>
              </a:ext>
            </a:extLst>
          </p:cNvPr>
          <p:cNvSpPr txBox="1"/>
          <p:nvPr/>
        </p:nvSpPr>
        <p:spPr>
          <a:xfrm>
            <a:off x="2971800" y="850987"/>
            <a:ext cx="3505200" cy="461665"/>
          </a:xfrm>
          <a:prstGeom prst="rect">
            <a:avLst/>
          </a:prstGeom>
          <a:solidFill>
            <a:srgbClr val="FFFF00"/>
          </a:solidFill>
        </p:spPr>
        <p:txBody>
          <a:bodyPr wrap="square" rtlCol="0">
            <a:spAutoFit/>
          </a:bodyPr>
          <a:lstStyle/>
          <a:p>
            <a:r>
              <a:rPr lang="zh-TW" altLang="en-US" sz="2400" dirty="0"/>
              <a:t>社群的智慧</a:t>
            </a:r>
            <a:r>
              <a:rPr lang="en-US" altLang="zh-TW" sz="2400" dirty="0"/>
              <a:t>:</a:t>
            </a:r>
            <a:r>
              <a:rPr lang="zh-TW" altLang="en-US" sz="2400" dirty="0"/>
              <a:t>無障礙設計</a:t>
            </a:r>
          </a:p>
        </p:txBody>
      </p:sp>
      <p:sp>
        <p:nvSpPr>
          <p:cNvPr id="5" name="文字方塊 4">
            <a:extLst>
              <a:ext uri="{FF2B5EF4-FFF2-40B4-BE49-F238E27FC236}">
                <a16:creationId xmlns:a16="http://schemas.microsoft.com/office/drawing/2014/main" xmlns="" id="{5D9D18A4-7787-4FC3-A064-3C2C6444D4C5}"/>
              </a:ext>
            </a:extLst>
          </p:cNvPr>
          <p:cNvSpPr txBox="1"/>
          <p:nvPr/>
        </p:nvSpPr>
        <p:spPr>
          <a:xfrm>
            <a:off x="3581400" y="1494708"/>
            <a:ext cx="1447800" cy="461665"/>
          </a:xfrm>
          <a:prstGeom prst="rect">
            <a:avLst/>
          </a:prstGeom>
          <a:solidFill>
            <a:srgbClr val="FFFF00"/>
          </a:solidFill>
        </p:spPr>
        <p:txBody>
          <a:bodyPr wrap="square" rtlCol="0">
            <a:spAutoFit/>
          </a:bodyPr>
          <a:lstStyle/>
          <a:p>
            <a:r>
              <a:rPr lang="zh-TW" altLang="en-US" sz="2400" dirty="0"/>
              <a:t>課堂討論</a:t>
            </a:r>
          </a:p>
        </p:txBody>
      </p:sp>
      <p:sp>
        <p:nvSpPr>
          <p:cNvPr id="6" name="文字方塊 5">
            <a:extLst>
              <a:ext uri="{FF2B5EF4-FFF2-40B4-BE49-F238E27FC236}">
                <a16:creationId xmlns:a16="http://schemas.microsoft.com/office/drawing/2014/main" xmlns="" id="{3096E0EE-FC6D-4FFC-A40E-75A3DD4E9530}"/>
              </a:ext>
            </a:extLst>
          </p:cNvPr>
          <p:cNvSpPr txBox="1"/>
          <p:nvPr/>
        </p:nvSpPr>
        <p:spPr>
          <a:xfrm>
            <a:off x="1066800" y="4419600"/>
            <a:ext cx="5334000" cy="1754326"/>
          </a:xfrm>
          <a:prstGeom prst="rect">
            <a:avLst/>
          </a:prstGeom>
          <a:solidFill>
            <a:srgbClr val="FFFF00"/>
          </a:solidFill>
        </p:spPr>
        <p:txBody>
          <a:bodyPr wrap="square" rtlCol="0">
            <a:spAutoFit/>
          </a:bodyPr>
          <a:lstStyle/>
          <a:p>
            <a:pPr lvl="1"/>
            <a:r>
              <a:rPr lang="en-US" altLang="zh-TW" dirty="0"/>
              <a:t>-</a:t>
            </a:r>
            <a:r>
              <a:rPr lang="zh-TW" altLang="zh-TW" dirty="0"/>
              <a:t>為什麼有些商家不願意讓他們的網站能夠訪問</a:t>
            </a:r>
            <a:r>
              <a:rPr lang="zh-TW" altLang="en-US" dirty="0"/>
              <a:t>身心障礙的</a:t>
            </a:r>
            <a:r>
              <a:rPr lang="zh-TW" altLang="zh-TW" dirty="0"/>
              <a:t>用戶？</a:t>
            </a:r>
            <a:endParaRPr lang="en-US" altLang="zh-TW" dirty="0"/>
          </a:p>
          <a:p>
            <a:pPr lvl="1"/>
            <a:r>
              <a:rPr lang="en-US" altLang="zh-TW" dirty="0"/>
              <a:t>-</a:t>
            </a:r>
            <a:r>
              <a:rPr lang="zh-TW" altLang="en-US" dirty="0"/>
              <a:t>網站要怎麼做才可以更有親和力</a:t>
            </a:r>
            <a:endParaRPr lang="en-US" altLang="zh-TW" dirty="0"/>
          </a:p>
          <a:p>
            <a:pPr lvl="1"/>
            <a:r>
              <a:rPr lang="en-US" altLang="zh-TW" dirty="0"/>
              <a:t>-</a:t>
            </a:r>
            <a:r>
              <a:rPr lang="zh-TW" altLang="en-US" dirty="0"/>
              <a:t>是否該用法律規範所有的內容都有視覺及聲音的替代品</a:t>
            </a:r>
            <a:endParaRPr lang="en-US" altLang="zh-TW" dirty="0"/>
          </a:p>
          <a:p>
            <a:pPr lvl="1"/>
            <a:r>
              <a:rPr lang="en-US" altLang="zh-TW" dirty="0"/>
              <a:t>-</a:t>
            </a:r>
            <a:r>
              <a:rPr lang="zh-TW" altLang="en-US" dirty="0"/>
              <a:t>當手機或平板使用時會有什麼額外的問題</a:t>
            </a:r>
            <a:endParaRPr lang="en-US" altLang="zh-TW" dirty="0"/>
          </a:p>
        </p:txBody>
      </p:sp>
    </p:spTree>
    <p:extLst>
      <p:ext uri="{BB962C8B-B14F-4D97-AF65-F5344CB8AC3E}">
        <p14:creationId xmlns:p14="http://schemas.microsoft.com/office/powerpoint/2010/main" val="26259926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 Mobile Website and Building Mobile Applications</a:t>
            </a:r>
          </a:p>
        </p:txBody>
      </p:sp>
      <p:sp>
        <p:nvSpPr>
          <p:cNvPr id="3" name="Content Placeholder 2"/>
          <p:cNvSpPr>
            <a:spLocks noGrp="1"/>
          </p:cNvSpPr>
          <p:nvPr>
            <p:ph idx="1"/>
          </p:nvPr>
        </p:nvSpPr>
        <p:spPr/>
        <p:txBody>
          <a:bodyPr/>
          <a:lstStyle/>
          <a:p>
            <a:r>
              <a:rPr lang="en-US" dirty="0"/>
              <a:t>Types of m-commerce software</a:t>
            </a:r>
          </a:p>
          <a:p>
            <a:pPr lvl="1"/>
            <a:r>
              <a:rPr lang="en-US" dirty="0"/>
              <a:t>Mobile website</a:t>
            </a:r>
          </a:p>
          <a:p>
            <a:pPr lvl="2"/>
            <a:r>
              <a:rPr lang="en-US" dirty="0"/>
              <a:t>Responsive web design</a:t>
            </a:r>
          </a:p>
          <a:p>
            <a:pPr lvl="1"/>
            <a:r>
              <a:rPr lang="en-US" dirty="0"/>
              <a:t>Mobile web app</a:t>
            </a:r>
          </a:p>
          <a:p>
            <a:pPr lvl="1"/>
            <a:r>
              <a:rPr lang="en-US" dirty="0"/>
              <a:t>Native app</a:t>
            </a:r>
          </a:p>
          <a:p>
            <a:pPr lvl="1"/>
            <a:r>
              <a:rPr lang="en-US" dirty="0"/>
              <a:t>Hybrid app</a:t>
            </a:r>
          </a:p>
          <a:p>
            <a:pPr lvl="2"/>
            <a:r>
              <a:rPr lang="en-US" dirty="0"/>
              <a:t>Runs inside native container</a:t>
            </a:r>
          </a:p>
          <a:p>
            <a:pPr lvl="2"/>
            <a:r>
              <a:rPr lang="en-US" dirty="0"/>
              <a:t>App distribution</a:t>
            </a:r>
          </a:p>
          <a:p>
            <a:pPr lvl="2"/>
            <a:r>
              <a:rPr lang="en-US" dirty="0"/>
              <a:t>Based on HTML5, CSS, JavaScript</a:t>
            </a:r>
          </a:p>
        </p:txBody>
      </p:sp>
      <p:sp>
        <p:nvSpPr>
          <p:cNvPr id="4" name="文字方塊 3">
            <a:extLst>
              <a:ext uri="{FF2B5EF4-FFF2-40B4-BE49-F238E27FC236}">
                <a16:creationId xmlns:a16="http://schemas.microsoft.com/office/drawing/2014/main" xmlns="" id="{BA281913-2191-452F-9E34-C36BA5A6C0F7}"/>
              </a:ext>
            </a:extLst>
          </p:cNvPr>
          <p:cNvSpPr txBox="1"/>
          <p:nvPr/>
        </p:nvSpPr>
        <p:spPr>
          <a:xfrm>
            <a:off x="4572000" y="994761"/>
            <a:ext cx="4267200" cy="461665"/>
          </a:xfrm>
          <a:prstGeom prst="rect">
            <a:avLst/>
          </a:prstGeom>
          <a:solidFill>
            <a:srgbClr val="FFFF00"/>
          </a:solidFill>
        </p:spPr>
        <p:txBody>
          <a:bodyPr wrap="square" rtlCol="0">
            <a:spAutoFit/>
          </a:bodyPr>
          <a:lstStyle/>
          <a:p>
            <a:r>
              <a:rPr lang="zh-TW" altLang="en-US" sz="2400" dirty="0"/>
              <a:t>開發手機版網頁跟手機</a:t>
            </a:r>
            <a:r>
              <a:rPr lang="en-US" altLang="zh-TW" sz="2400" dirty="0"/>
              <a:t>APP</a:t>
            </a:r>
            <a:endParaRPr lang="zh-TW" altLang="en-US" sz="2400" dirty="0"/>
          </a:p>
        </p:txBody>
      </p:sp>
      <p:sp>
        <p:nvSpPr>
          <p:cNvPr id="5" name="文字方塊 4">
            <a:extLst>
              <a:ext uri="{FF2B5EF4-FFF2-40B4-BE49-F238E27FC236}">
                <a16:creationId xmlns:a16="http://schemas.microsoft.com/office/drawing/2014/main" xmlns="" id="{23AC7B4F-1F4C-49B3-A460-0644211E2B08}"/>
              </a:ext>
            </a:extLst>
          </p:cNvPr>
          <p:cNvSpPr txBox="1"/>
          <p:nvPr/>
        </p:nvSpPr>
        <p:spPr>
          <a:xfrm>
            <a:off x="5715000" y="1633922"/>
            <a:ext cx="3657600" cy="461665"/>
          </a:xfrm>
          <a:prstGeom prst="rect">
            <a:avLst/>
          </a:prstGeom>
          <a:solidFill>
            <a:srgbClr val="FFFF00"/>
          </a:solidFill>
        </p:spPr>
        <p:txBody>
          <a:bodyPr wrap="square" rtlCol="0">
            <a:spAutoFit/>
          </a:bodyPr>
          <a:lstStyle/>
          <a:p>
            <a:r>
              <a:rPr lang="zh-TW" altLang="en-US" sz="2400" dirty="0"/>
              <a:t>移動電子商務軟體的類型</a:t>
            </a:r>
          </a:p>
        </p:txBody>
      </p:sp>
      <p:sp>
        <p:nvSpPr>
          <p:cNvPr id="6" name="文字方塊 5">
            <a:extLst>
              <a:ext uri="{FF2B5EF4-FFF2-40B4-BE49-F238E27FC236}">
                <a16:creationId xmlns:a16="http://schemas.microsoft.com/office/drawing/2014/main" xmlns="" id="{3A6DAB0A-A5AF-4841-9FE6-1F5331E35E32}"/>
              </a:ext>
            </a:extLst>
          </p:cNvPr>
          <p:cNvSpPr txBox="1"/>
          <p:nvPr/>
        </p:nvSpPr>
        <p:spPr>
          <a:xfrm>
            <a:off x="4343400" y="2235815"/>
            <a:ext cx="4648200" cy="2308324"/>
          </a:xfrm>
          <a:prstGeom prst="rect">
            <a:avLst/>
          </a:prstGeom>
          <a:solidFill>
            <a:srgbClr val="FFFF00"/>
          </a:solidFill>
        </p:spPr>
        <p:txBody>
          <a:bodyPr wrap="square" rtlCol="0">
            <a:spAutoFit/>
          </a:bodyPr>
          <a:lstStyle/>
          <a:p>
            <a:pPr lvl="1"/>
            <a:r>
              <a:rPr lang="en-US" altLang="zh-TW" dirty="0"/>
              <a:t>-</a:t>
            </a:r>
            <a:r>
              <a:rPr lang="zh-TW" altLang="en-US" dirty="0"/>
              <a:t>行動網站</a:t>
            </a:r>
            <a:endParaRPr lang="en-US" altLang="zh-TW" dirty="0"/>
          </a:p>
          <a:p>
            <a:pPr lvl="1"/>
            <a:r>
              <a:rPr lang="zh-TW" altLang="en-US" dirty="0"/>
              <a:t> 互動式網頁設計</a:t>
            </a:r>
            <a:endParaRPr lang="en-US" altLang="zh-TW" dirty="0"/>
          </a:p>
          <a:p>
            <a:pPr lvl="1"/>
            <a:r>
              <a:rPr lang="en-US" altLang="zh-TW" dirty="0"/>
              <a:t>-</a:t>
            </a:r>
            <a:r>
              <a:rPr lang="zh-TW" altLang="en-US" dirty="0"/>
              <a:t>行動網站設計</a:t>
            </a:r>
            <a:endParaRPr lang="en-US" altLang="zh-TW" dirty="0"/>
          </a:p>
          <a:p>
            <a:pPr lvl="1"/>
            <a:r>
              <a:rPr lang="en-US" altLang="zh-TW" dirty="0"/>
              <a:t>-</a:t>
            </a:r>
            <a:r>
              <a:rPr lang="zh-TW" altLang="en-US" dirty="0"/>
              <a:t>原生應用</a:t>
            </a:r>
            <a:endParaRPr lang="en-US" altLang="zh-TW" dirty="0"/>
          </a:p>
          <a:p>
            <a:pPr lvl="1"/>
            <a:r>
              <a:rPr lang="en-US" altLang="zh-TW" dirty="0"/>
              <a:t>-</a:t>
            </a:r>
            <a:r>
              <a:rPr lang="zh-TW" altLang="en-US" dirty="0"/>
              <a:t>混合應用</a:t>
            </a:r>
            <a:endParaRPr lang="en-US" altLang="zh-TW" dirty="0"/>
          </a:p>
          <a:p>
            <a:pPr lvl="1"/>
            <a:r>
              <a:rPr lang="zh-TW" altLang="en-US" dirty="0"/>
              <a:t> 在原生環境執行</a:t>
            </a:r>
            <a:endParaRPr lang="en-US" altLang="zh-TW" dirty="0"/>
          </a:p>
          <a:p>
            <a:pPr lvl="1"/>
            <a:r>
              <a:rPr lang="zh-TW" altLang="en-US" dirty="0"/>
              <a:t> 分散應用程式</a:t>
            </a:r>
            <a:endParaRPr lang="en-US" altLang="zh-TW" dirty="0"/>
          </a:p>
          <a:p>
            <a:pPr lvl="1"/>
            <a:r>
              <a:rPr lang="zh-TW" altLang="en-US" dirty="0"/>
              <a:t> 基於</a:t>
            </a:r>
            <a:r>
              <a:rPr lang="en-US" altLang="zh-TW" dirty="0" err="1"/>
              <a:t>HTML,CSS,JavaScript</a:t>
            </a:r>
            <a:endParaRPr lang="en-US" altLang="zh-TW" dirty="0"/>
          </a:p>
        </p:txBody>
      </p:sp>
    </p:spTree>
    <p:extLst>
      <p:ext uri="{BB962C8B-B14F-4D97-AF65-F5344CB8AC3E}">
        <p14:creationId xmlns:p14="http://schemas.microsoft.com/office/powerpoint/2010/main" val="2607657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Imagine Your E-commerce Presence (1 of 3)</a:t>
            </a:r>
          </a:p>
        </p:txBody>
      </p:sp>
      <p:sp>
        <p:nvSpPr>
          <p:cNvPr id="3" name="Content Placeholder 2"/>
          <p:cNvSpPr>
            <a:spLocks noGrp="1"/>
          </p:cNvSpPr>
          <p:nvPr>
            <p:ph idx="1"/>
          </p:nvPr>
        </p:nvSpPr>
        <p:spPr/>
        <p:txBody>
          <a:bodyPr/>
          <a:lstStyle/>
          <a:p>
            <a:r>
              <a:rPr lang="en-US" altLang="en-US" dirty="0"/>
              <a:t>What</a:t>
            </a:r>
            <a:r>
              <a:rPr lang="ja-JP" altLang="en-US" dirty="0"/>
              <a:t>’</a:t>
            </a:r>
            <a:r>
              <a:rPr lang="en-US" altLang="ja-JP" dirty="0"/>
              <a:t>s the idea? The vision includes:</a:t>
            </a:r>
          </a:p>
          <a:p>
            <a:pPr lvl="1"/>
            <a:r>
              <a:rPr lang="en-US" altLang="en-US" dirty="0"/>
              <a:t>Mission statement</a:t>
            </a:r>
          </a:p>
          <a:p>
            <a:pPr lvl="1"/>
            <a:r>
              <a:rPr lang="en-US" altLang="en-US" dirty="0"/>
              <a:t>Target audience</a:t>
            </a:r>
          </a:p>
          <a:p>
            <a:pPr lvl="1"/>
            <a:r>
              <a:rPr lang="en-US" altLang="en-US" dirty="0"/>
              <a:t>Intended market space</a:t>
            </a:r>
          </a:p>
          <a:p>
            <a:pPr lvl="1"/>
            <a:r>
              <a:rPr lang="en-US" altLang="en-US" dirty="0"/>
              <a:t>Strategic analysis</a:t>
            </a:r>
          </a:p>
          <a:p>
            <a:pPr lvl="1"/>
            <a:r>
              <a:rPr lang="en-US" altLang="en-US" dirty="0"/>
              <a:t>Marketing matrix</a:t>
            </a:r>
          </a:p>
          <a:p>
            <a:pPr lvl="1"/>
            <a:r>
              <a:rPr lang="en-US" altLang="en-US" dirty="0"/>
              <a:t>Development timeline </a:t>
            </a:r>
          </a:p>
          <a:p>
            <a:pPr lvl="1"/>
            <a:r>
              <a:rPr lang="en-US" altLang="en-US" dirty="0"/>
              <a:t>Preliminary budget</a:t>
            </a:r>
          </a:p>
        </p:txBody>
      </p:sp>
      <p:sp>
        <p:nvSpPr>
          <p:cNvPr id="4" name="文字方塊 3"/>
          <p:cNvSpPr txBox="1"/>
          <p:nvPr/>
        </p:nvSpPr>
        <p:spPr>
          <a:xfrm>
            <a:off x="6591300" y="1703457"/>
            <a:ext cx="2476500" cy="353943"/>
          </a:xfrm>
          <a:prstGeom prst="rect">
            <a:avLst/>
          </a:prstGeom>
          <a:solidFill>
            <a:srgbClr val="FFFF00"/>
          </a:solidFill>
        </p:spPr>
        <p:txBody>
          <a:bodyPr wrap="square" rtlCol="0">
            <a:spAutoFit/>
          </a:bodyPr>
          <a:lstStyle/>
          <a:p>
            <a:r>
              <a:rPr lang="zh-TW" altLang="en-US" sz="1700" dirty="0"/>
              <a:t>點子是什麼？願景包括：</a:t>
            </a:r>
            <a:endParaRPr lang="en-US" altLang="zh-TW" sz="1700" dirty="0"/>
          </a:p>
        </p:txBody>
      </p:sp>
      <p:sp>
        <p:nvSpPr>
          <p:cNvPr id="5" name="文字方塊 4"/>
          <p:cNvSpPr txBox="1"/>
          <p:nvPr/>
        </p:nvSpPr>
        <p:spPr>
          <a:xfrm>
            <a:off x="4495800" y="1219200"/>
            <a:ext cx="4191000" cy="461665"/>
          </a:xfrm>
          <a:prstGeom prst="rect">
            <a:avLst/>
          </a:prstGeom>
          <a:solidFill>
            <a:srgbClr val="FFFF00"/>
          </a:solidFill>
        </p:spPr>
        <p:txBody>
          <a:bodyPr wrap="square" rtlCol="0">
            <a:spAutoFit/>
          </a:bodyPr>
          <a:lstStyle/>
          <a:p>
            <a:r>
              <a:rPr lang="zh-TW" altLang="en-US" sz="2400" dirty="0"/>
              <a:t>想像你的電子商務平台（</a:t>
            </a:r>
            <a:r>
              <a:rPr lang="en-US" altLang="zh-TW" sz="2400" dirty="0"/>
              <a:t>1-3</a:t>
            </a:r>
            <a:r>
              <a:rPr lang="zh-TW" altLang="en-US" sz="2400" dirty="0"/>
              <a:t>）</a:t>
            </a:r>
          </a:p>
        </p:txBody>
      </p:sp>
      <p:sp>
        <p:nvSpPr>
          <p:cNvPr id="6" name="文字方塊 5"/>
          <p:cNvSpPr txBox="1"/>
          <p:nvPr/>
        </p:nvSpPr>
        <p:spPr>
          <a:xfrm>
            <a:off x="3962400" y="2056035"/>
            <a:ext cx="2476500" cy="2785378"/>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500" dirty="0"/>
              <a:t>使命宣言</a:t>
            </a:r>
            <a:endParaRPr lang="en-US" altLang="zh-TW" sz="2500" dirty="0"/>
          </a:p>
          <a:p>
            <a:pPr marL="342900" indent="-342900">
              <a:buFont typeface="Arial" panose="020B0604020202020204" pitchFamily="34" charset="0"/>
              <a:buChar char="─"/>
            </a:pPr>
            <a:r>
              <a:rPr lang="zh-TW" altLang="en-US" sz="2500" dirty="0"/>
              <a:t>目標客群</a:t>
            </a:r>
            <a:endParaRPr lang="en-US" altLang="zh-TW" sz="2500" dirty="0"/>
          </a:p>
          <a:p>
            <a:pPr marL="342900" indent="-342900">
              <a:buFont typeface="Arial" panose="020B0604020202020204" pitchFamily="34" charset="0"/>
              <a:buChar char="─"/>
            </a:pPr>
            <a:r>
              <a:rPr lang="zh-TW" altLang="en-US" sz="2500" dirty="0"/>
              <a:t>預期市場空間</a:t>
            </a:r>
            <a:endParaRPr lang="en-US" altLang="zh-TW" sz="2500" dirty="0"/>
          </a:p>
          <a:p>
            <a:pPr marL="342900" indent="-342900">
              <a:buFont typeface="Arial" panose="020B0604020202020204" pitchFamily="34" charset="0"/>
              <a:buChar char="─"/>
            </a:pPr>
            <a:r>
              <a:rPr lang="zh-TW" altLang="en-US" sz="2500" dirty="0"/>
              <a:t>策略分析</a:t>
            </a:r>
            <a:endParaRPr lang="en-US" altLang="zh-TW" sz="2500" dirty="0"/>
          </a:p>
          <a:p>
            <a:pPr marL="342900" indent="-342900">
              <a:buFont typeface="Arial" panose="020B0604020202020204" pitchFamily="34" charset="0"/>
              <a:buChar char="─"/>
            </a:pPr>
            <a:r>
              <a:rPr lang="zh-TW" altLang="en-US" sz="2500" dirty="0"/>
              <a:t>行銷矩陣</a:t>
            </a:r>
            <a:endParaRPr lang="en-US" altLang="zh-TW" sz="2500" dirty="0"/>
          </a:p>
          <a:p>
            <a:pPr marL="342900" indent="-342900">
              <a:buFont typeface="Arial" panose="020B0604020202020204" pitchFamily="34" charset="0"/>
              <a:buChar char="─"/>
            </a:pPr>
            <a:r>
              <a:rPr lang="zh-TW" altLang="en-US" sz="2500" dirty="0"/>
              <a:t>開發時間表</a:t>
            </a:r>
            <a:endParaRPr lang="en-US" altLang="zh-TW" sz="2500" dirty="0"/>
          </a:p>
          <a:p>
            <a:pPr marL="342900" indent="-342900">
              <a:buFont typeface="Arial" panose="020B0604020202020204" pitchFamily="34" charset="0"/>
              <a:buChar char="─"/>
            </a:pPr>
            <a:r>
              <a:rPr lang="zh-TW" altLang="en-US" sz="2500" dirty="0"/>
              <a:t>初步預算</a:t>
            </a:r>
            <a:endParaRPr lang="en-US" altLang="zh-TW" sz="2500" dirty="0"/>
          </a:p>
        </p:txBody>
      </p:sp>
    </p:spTree>
    <p:extLst>
      <p:ext uri="{BB962C8B-B14F-4D97-AF65-F5344CB8AC3E}">
        <p14:creationId xmlns:p14="http://schemas.microsoft.com/office/powerpoint/2010/main" val="491628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and Building a Mobile Presence</a:t>
            </a:r>
          </a:p>
        </p:txBody>
      </p:sp>
      <p:sp>
        <p:nvSpPr>
          <p:cNvPr id="3" name="Content Placeholder 2"/>
          <p:cNvSpPr>
            <a:spLocks noGrp="1"/>
          </p:cNvSpPr>
          <p:nvPr>
            <p:ph idx="1"/>
          </p:nvPr>
        </p:nvSpPr>
        <p:spPr/>
        <p:txBody>
          <a:bodyPr/>
          <a:lstStyle/>
          <a:p>
            <a:r>
              <a:rPr lang="en-US" dirty="0"/>
              <a:t>Identify business objectives, system functionality,  and information requirements</a:t>
            </a:r>
          </a:p>
          <a:p>
            <a:r>
              <a:rPr lang="en-US" dirty="0"/>
              <a:t>Choice:</a:t>
            </a:r>
          </a:p>
          <a:p>
            <a:pPr lvl="1"/>
            <a:r>
              <a:rPr lang="en-US" dirty="0"/>
              <a:t>Mobile website or mobile web app</a:t>
            </a:r>
          </a:p>
          <a:p>
            <a:pPr lvl="2"/>
            <a:r>
              <a:rPr lang="en-US" dirty="0"/>
              <a:t>Less expensive</a:t>
            </a:r>
          </a:p>
          <a:p>
            <a:pPr lvl="1"/>
            <a:r>
              <a:rPr lang="en-US" dirty="0"/>
              <a:t>Native app </a:t>
            </a:r>
          </a:p>
          <a:p>
            <a:pPr lvl="2"/>
            <a:r>
              <a:rPr lang="en-US" dirty="0"/>
              <a:t>Can use device hardware, available offline</a:t>
            </a:r>
          </a:p>
        </p:txBody>
      </p:sp>
      <p:sp>
        <p:nvSpPr>
          <p:cNvPr id="4" name="文字方塊 3">
            <a:extLst>
              <a:ext uri="{FF2B5EF4-FFF2-40B4-BE49-F238E27FC236}">
                <a16:creationId xmlns:a16="http://schemas.microsoft.com/office/drawing/2014/main" xmlns="" id="{8D72DCD6-BF0E-48FA-A99A-AC0EF08624E9}"/>
              </a:ext>
            </a:extLst>
          </p:cNvPr>
          <p:cNvSpPr txBox="1"/>
          <p:nvPr/>
        </p:nvSpPr>
        <p:spPr>
          <a:xfrm>
            <a:off x="457200" y="302347"/>
            <a:ext cx="4267200" cy="461665"/>
          </a:xfrm>
          <a:prstGeom prst="rect">
            <a:avLst/>
          </a:prstGeom>
          <a:solidFill>
            <a:srgbClr val="FFFF00"/>
          </a:solidFill>
        </p:spPr>
        <p:txBody>
          <a:bodyPr wrap="square" rtlCol="0">
            <a:spAutoFit/>
          </a:bodyPr>
          <a:lstStyle/>
          <a:p>
            <a:r>
              <a:rPr lang="zh-TW" altLang="en-US" sz="2400" dirty="0"/>
              <a:t>計畫和建置行動展示</a:t>
            </a:r>
          </a:p>
        </p:txBody>
      </p:sp>
      <p:sp>
        <p:nvSpPr>
          <p:cNvPr id="5" name="文字方塊 4">
            <a:extLst>
              <a:ext uri="{FF2B5EF4-FFF2-40B4-BE49-F238E27FC236}">
                <a16:creationId xmlns:a16="http://schemas.microsoft.com/office/drawing/2014/main" xmlns="" id="{CF32550C-F38B-427E-B3DD-63CE561E0F80}"/>
              </a:ext>
            </a:extLst>
          </p:cNvPr>
          <p:cNvSpPr txBox="1"/>
          <p:nvPr/>
        </p:nvSpPr>
        <p:spPr>
          <a:xfrm>
            <a:off x="5486400" y="2075828"/>
            <a:ext cx="3657600" cy="830997"/>
          </a:xfrm>
          <a:prstGeom prst="rect">
            <a:avLst/>
          </a:prstGeom>
          <a:solidFill>
            <a:srgbClr val="FFFF00"/>
          </a:solidFill>
        </p:spPr>
        <p:txBody>
          <a:bodyPr wrap="square" rtlCol="0">
            <a:spAutoFit/>
          </a:bodyPr>
          <a:lstStyle/>
          <a:p>
            <a:r>
              <a:rPr lang="zh-TW" altLang="en-US" sz="2400" dirty="0"/>
              <a:t>確認業務目標，系統功能和訊息需求</a:t>
            </a:r>
          </a:p>
        </p:txBody>
      </p:sp>
      <p:sp>
        <p:nvSpPr>
          <p:cNvPr id="6" name="文字方塊 5">
            <a:extLst>
              <a:ext uri="{FF2B5EF4-FFF2-40B4-BE49-F238E27FC236}">
                <a16:creationId xmlns:a16="http://schemas.microsoft.com/office/drawing/2014/main" xmlns="" id="{1997401F-2BDC-4BAE-8C79-B7D40D687DF0}"/>
              </a:ext>
            </a:extLst>
          </p:cNvPr>
          <p:cNvSpPr txBox="1"/>
          <p:nvPr/>
        </p:nvSpPr>
        <p:spPr>
          <a:xfrm>
            <a:off x="5486400" y="3194373"/>
            <a:ext cx="3657600" cy="1477328"/>
          </a:xfrm>
          <a:prstGeom prst="rect">
            <a:avLst/>
          </a:prstGeom>
          <a:solidFill>
            <a:srgbClr val="FFFF00"/>
          </a:solidFill>
        </p:spPr>
        <p:txBody>
          <a:bodyPr wrap="square" rtlCol="0">
            <a:spAutoFit/>
          </a:bodyPr>
          <a:lstStyle/>
          <a:p>
            <a:pPr lvl="1"/>
            <a:r>
              <a:rPr lang="en-US" altLang="zh-TW" dirty="0"/>
              <a:t>-</a:t>
            </a:r>
            <a:r>
              <a:rPr lang="zh-TW" altLang="en-US" dirty="0"/>
              <a:t>選擇</a:t>
            </a:r>
            <a:endParaRPr lang="en-US" altLang="zh-TW" dirty="0"/>
          </a:p>
          <a:p>
            <a:pPr lvl="1"/>
            <a:r>
              <a:rPr lang="zh-TW" altLang="en-US" dirty="0"/>
              <a:t>  行動網站和行動網站程式</a:t>
            </a:r>
            <a:endParaRPr lang="en-US" altLang="zh-TW" dirty="0"/>
          </a:p>
          <a:p>
            <a:pPr lvl="1"/>
            <a:r>
              <a:rPr lang="zh-TW" altLang="en-US" dirty="0"/>
              <a:t>    較少費用</a:t>
            </a:r>
            <a:endParaRPr lang="en-US" altLang="zh-TW" dirty="0"/>
          </a:p>
          <a:p>
            <a:pPr lvl="1"/>
            <a:r>
              <a:rPr lang="en-US" altLang="zh-TW" dirty="0"/>
              <a:t>-</a:t>
            </a:r>
            <a:r>
              <a:rPr lang="zh-TW" altLang="en-US" dirty="0"/>
              <a:t>原生應用程式</a:t>
            </a:r>
            <a:endParaRPr lang="en-US" altLang="zh-TW" dirty="0"/>
          </a:p>
          <a:p>
            <a:pPr lvl="1"/>
            <a:r>
              <a:rPr lang="zh-TW" altLang="en-US" dirty="0"/>
              <a:t>  可以用硬體設備，離線使用</a:t>
            </a:r>
            <a:endParaRPr lang="en-US" altLang="zh-TW" dirty="0"/>
          </a:p>
        </p:txBody>
      </p:sp>
    </p:spTree>
    <p:extLst>
      <p:ext uri="{BB962C8B-B14F-4D97-AF65-F5344CB8AC3E}">
        <p14:creationId xmlns:p14="http://schemas.microsoft.com/office/powerpoint/2010/main" val="3601709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Table 4.13: Unique Features That Must Be Taken into Account When Designing a Mobile Presence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69042489"/>
              </p:ext>
            </p:extLst>
          </p:nvPr>
        </p:nvGraphicFramePr>
        <p:xfrm>
          <a:off x="457200" y="2057400"/>
          <a:ext cx="8229600" cy="3479800"/>
        </p:xfrm>
        <a:graphic>
          <a:graphicData uri="http://schemas.openxmlformats.org/drawingml/2006/table">
            <a:tbl>
              <a:tblPr firstRow="1" bandRow="1">
                <a:tableStyleId>{3B4B98B0-60AC-42C2-AFA5-B58CD77FA1E5}</a:tableStyleId>
              </a:tblPr>
              <a:tblGrid>
                <a:gridCol w="2057400">
                  <a:extLst>
                    <a:ext uri="{9D8B030D-6E8A-4147-A177-3AD203B41FA5}">
                      <a16:colId xmlns:a16="http://schemas.microsoft.com/office/drawing/2014/main" xmlns="" val="20000"/>
                    </a:ext>
                  </a:extLst>
                </a:gridCol>
                <a:gridCol w="6172200">
                  <a:extLst>
                    <a:ext uri="{9D8B030D-6E8A-4147-A177-3AD203B41FA5}">
                      <a16:colId xmlns:a16="http://schemas.microsoft.com/office/drawing/2014/main" xmlns="" val="20001"/>
                    </a:ext>
                  </a:extLst>
                </a:gridCol>
              </a:tblGrid>
              <a:tr h="370840">
                <a:tc>
                  <a:txBody>
                    <a:bodyPr/>
                    <a:lstStyle/>
                    <a:p>
                      <a:r>
                        <a:rPr lang="en-US" dirty="0"/>
                        <a:t>FEATURE</a:t>
                      </a:r>
                    </a:p>
                  </a:txBody>
                  <a:tcPr/>
                </a:tc>
                <a:tc>
                  <a:txBody>
                    <a:bodyPr/>
                    <a:lstStyle/>
                    <a:p>
                      <a:r>
                        <a:rPr lang="en-US" dirty="0"/>
                        <a:t>IMPLICATIONS</a:t>
                      </a:r>
                      <a:r>
                        <a:rPr lang="en-US" baseline="0" dirty="0"/>
                        <a:t> FOR MOBILE PLATFORM</a:t>
                      </a:r>
                      <a:endParaRPr lang="en-US" dirty="0"/>
                    </a:p>
                  </a:txBody>
                  <a:tcPr/>
                </a:tc>
                <a:extLst>
                  <a:ext uri="{0D108BD9-81ED-4DB2-BD59-A6C34878D82A}">
                    <a16:rowId xmlns:a16="http://schemas.microsoft.com/office/drawing/2014/main" xmlns="" val="10000"/>
                  </a:ext>
                </a:extLst>
              </a:tr>
              <a:tr h="370840">
                <a:tc>
                  <a:txBody>
                    <a:bodyPr/>
                    <a:lstStyle/>
                    <a:p>
                      <a:r>
                        <a:rPr lang="en-US" dirty="0"/>
                        <a:t>Hardware</a:t>
                      </a:r>
                    </a:p>
                  </a:txBody>
                  <a:tcPr/>
                </a:tc>
                <a:tc>
                  <a:txBody>
                    <a:bodyPr/>
                    <a:lstStyle/>
                    <a:p>
                      <a:r>
                        <a:rPr lang="en-US" sz="1800" b="0" i="0" u="none" strike="noStrike" kern="1200" baseline="0" dirty="0">
                          <a:solidFill>
                            <a:schemeClr val="tx1"/>
                          </a:solidFill>
                          <a:latin typeface="+mn-lt"/>
                          <a:ea typeface="+mn-ea"/>
                          <a:cs typeface="+mn-cs"/>
                        </a:rPr>
                        <a:t>Mobile hardware is smaller, and there are more resource</a:t>
                      </a:r>
                    </a:p>
                    <a:p>
                      <a:r>
                        <a:rPr lang="en-US" sz="1800" b="0" i="0" u="none" strike="noStrike" kern="1200" baseline="0" dirty="0">
                          <a:solidFill>
                            <a:schemeClr val="tx1"/>
                          </a:solidFill>
                          <a:latin typeface="+mn-lt"/>
                          <a:ea typeface="+mn-ea"/>
                          <a:cs typeface="+mn-cs"/>
                        </a:rPr>
                        <a:t>constraints in data storage and processing power.</a:t>
                      </a:r>
                      <a:endParaRPr lang="en-US" dirty="0"/>
                    </a:p>
                  </a:txBody>
                  <a:tcPr/>
                </a:tc>
                <a:extLst>
                  <a:ext uri="{0D108BD9-81ED-4DB2-BD59-A6C34878D82A}">
                    <a16:rowId xmlns:a16="http://schemas.microsoft.com/office/drawing/2014/main" xmlns="" val="10001"/>
                  </a:ext>
                </a:extLst>
              </a:tr>
              <a:tr h="370840">
                <a:tc>
                  <a:txBody>
                    <a:bodyPr/>
                    <a:lstStyle/>
                    <a:p>
                      <a:r>
                        <a:rPr lang="en-US" sz="1800" b="0" i="0" u="none" strike="noStrike" kern="1200" baseline="0" dirty="0">
                          <a:solidFill>
                            <a:schemeClr val="tx1"/>
                          </a:solidFill>
                          <a:latin typeface="+mn-lt"/>
                          <a:ea typeface="+mn-ea"/>
                          <a:cs typeface="+mn-cs"/>
                        </a:rPr>
                        <a:t>Connectivity</a:t>
                      </a:r>
                      <a:endParaRPr lang="en-US" dirty="0"/>
                    </a:p>
                  </a:txBody>
                  <a:tcPr/>
                </a:tc>
                <a:tc>
                  <a:txBody>
                    <a:bodyPr/>
                    <a:lstStyle/>
                    <a:p>
                      <a:r>
                        <a:rPr lang="en-US" sz="1800" b="0" i="0" u="none" strike="noStrike" kern="1200" baseline="0" dirty="0">
                          <a:solidFill>
                            <a:schemeClr val="tx1"/>
                          </a:solidFill>
                          <a:latin typeface="+mn-lt"/>
                          <a:ea typeface="+mn-ea"/>
                          <a:cs typeface="+mn-cs"/>
                        </a:rPr>
                        <a:t>The mobile platform is constrained by slower connection</a:t>
                      </a:r>
                    </a:p>
                    <a:p>
                      <a:r>
                        <a:rPr lang="en-US" sz="1800" b="0" i="0" u="none" strike="noStrike" kern="1200" baseline="0" dirty="0">
                          <a:solidFill>
                            <a:schemeClr val="tx1"/>
                          </a:solidFill>
                          <a:latin typeface="+mn-lt"/>
                          <a:ea typeface="+mn-ea"/>
                          <a:cs typeface="+mn-cs"/>
                        </a:rPr>
                        <a:t>speeds than desktop websites.</a:t>
                      </a:r>
                      <a:endParaRPr lang="en-US" dirty="0"/>
                    </a:p>
                  </a:txBody>
                  <a:tcPr/>
                </a:tc>
                <a:extLst>
                  <a:ext uri="{0D108BD9-81ED-4DB2-BD59-A6C34878D82A}">
                    <a16:rowId xmlns:a16="http://schemas.microsoft.com/office/drawing/2014/main" xmlns="" val="10002"/>
                  </a:ext>
                </a:extLst>
              </a:tr>
              <a:tr h="370840">
                <a:tc>
                  <a:txBody>
                    <a:bodyPr/>
                    <a:lstStyle/>
                    <a:p>
                      <a:r>
                        <a:rPr lang="en-US" sz="1800" b="0" i="0" u="none" strike="noStrike" kern="1200" baseline="0" dirty="0">
                          <a:solidFill>
                            <a:schemeClr val="tx1"/>
                          </a:solidFill>
                          <a:latin typeface="+mn-lt"/>
                          <a:ea typeface="+mn-ea"/>
                          <a:cs typeface="+mn-cs"/>
                        </a:rPr>
                        <a:t>Displays</a:t>
                      </a:r>
                      <a:endParaRPr lang="en-US" dirty="0"/>
                    </a:p>
                  </a:txBody>
                  <a:tcPr/>
                </a:tc>
                <a:tc>
                  <a:txBody>
                    <a:bodyPr/>
                    <a:lstStyle/>
                    <a:p>
                      <a:r>
                        <a:rPr lang="en-US" sz="1800" b="0" i="0" u="none" strike="noStrike" kern="1200" baseline="0" dirty="0">
                          <a:solidFill>
                            <a:schemeClr val="tx1"/>
                          </a:solidFill>
                          <a:latin typeface="+mn-lt"/>
                          <a:ea typeface="+mn-ea"/>
                          <a:cs typeface="+mn-cs"/>
                        </a:rPr>
                        <a:t>Mobile displays are much smaller and require simplification. Some screens are not good in sunlight.</a:t>
                      </a:r>
                      <a:endParaRPr lang="en-US" dirty="0"/>
                    </a:p>
                  </a:txBody>
                  <a:tcPr/>
                </a:tc>
                <a:extLst>
                  <a:ext uri="{0D108BD9-81ED-4DB2-BD59-A6C34878D82A}">
                    <a16:rowId xmlns:a16="http://schemas.microsoft.com/office/drawing/2014/main" xmlns="" val="10003"/>
                  </a:ext>
                </a:extLst>
              </a:tr>
              <a:tr h="370840">
                <a:tc>
                  <a:txBody>
                    <a:bodyPr/>
                    <a:lstStyle/>
                    <a:p>
                      <a:r>
                        <a:rPr lang="en-US" sz="1800" b="0" i="0" u="none" strike="noStrike" kern="1200" baseline="0" dirty="0">
                          <a:solidFill>
                            <a:schemeClr val="tx1"/>
                          </a:solidFill>
                          <a:latin typeface="+mn-lt"/>
                          <a:ea typeface="+mn-ea"/>
                          <a:cs typeface="+mn-cs"/>
                        </a:rPr>
                        <a:t>Interface</a:t>
                      </a:r>
                      <a:endParaRPr lang="en-US" dirty="0"/>
                    </a:p>
                  </a:txBody>
                  <a:tcPr/>
                </a:tc>
                <a:tc>
                  <a:txBody>
                    <a:bodyPr/>
                    <a:lstStyle/>
                    <a:p>
                      <a:r>
                        <a:rPr lang="en-US" sz="1800" b="0" i="0" u="none" strike="noStrike" kern="1200" baseline="0" dirty="0">
                          <a:solidFill>
                            <a:schemeClr val="tx1"/>
                          </a:solidFill>
                          <a:latin typeface="+mn-lt"/>
                          <a:ea typeface="+mn-ea"/>
                          <a:cs typeface="+mn-cs"/>
                        </a:rPr>
                        <a:t>Touch-screen technology introduces new interaction</a:t>
                      </a:r>
                    </a:p>
                    <a:p>
                      <a:r>
                        <a:rPr lang="en-US" sz="1800" b="0" i="0" u="none" strike="noStrike" kern="1200" baseline="0" dirty="0">
                          <a:solidFill>
                            <a:schemeClr val="tx1"/>
                          </a:solidFill>
                          <a:latin typeface="+mn-lt"/>
                          <a:ea typeface="+mn-ea"/>
                          <a:cs typeface="+mn-cs"/>
                        </a:rPr>
                        <a:t>routines different from the traditional mouse and keyboard.</a:t>
                      </a:r>
                    </a:p>
                    <a:p>
                      <a:r>
                        <a:rPr lang="en-US" sz="1800" b="0" i="0" u="none" strike="noStrike" kern="1200" baseline="0" dirty="0">
                          <a:solidFill>
                            <a:schemeClr val="tx1"/>
                          </a:solidFill>
                          <a:latin typeface="+mn-lt"/>
                          <a:ea typeface="+mn-ea"/>
                          <a:cs typeface="+mn-cs"/>
                        </a:rPr>
                        <a:t>The mobile platform is not a good data entry tool but can</a:t>
                      </a:r>
                    </a:p>
                    <a:p>
                      <a:r>
                        <a:rPr lang="en-US" sz="1800" b="0" i="0" u="none" strike="noStrike" kern="1200" baseline="0" dirty="0">
                          <a:solidFill>
                            <a:schemeClr val="tx1"/>
                          </a:solidFill>
                          <a:latin typeface="+mn-lt"/>
                          <a:ea typeface="+mn-ea"/>
                          <a:cs typeface="+mn-cs"/>
                        </a:rPr>
                        <a:t>be a good navigational tool.</a:t>
                      </a:r>
                      <a:endParaRPr lang="en-US" dirty="0"/>
                    </a:p>
                  </a:txBody>
                  <a:tcPr/>
                </a:tc>
                <a:extLst>
                  <a:ext uri="{0D108BD9-81ED-4DB2-BD59-A6C34878D82A}">
                    <a16:rowId xmlns:a16="http://schemas.microsoft.com/office/drawing/2014/main" xmlns="" val="10004"/>
                  </a:ext>
                </a:extLst>
              </a:tr>
            </a:tbl>
          </a:graphicData>
        </a:graphic>
      </p:graphicFrame>
      <p:sp>
        <p:nvSpPr>
          <p:cNvPr id="5" name="文字方塊 4">
            <a:extLst>
              <a:ext uri="{FF2B5EF4-FFF2-40B4-BE49-F238E27FC236}">
                <a16:creationId xmlns:a16="http://schemas.microsoft.com/office/drawing/2014/main" xmlns="" id="{40BCB4D7-F2D6-456E-B5C2-FF915FB6491F}"/>
              </a:ext>
            </a:extLst>
          </p:cNvPr>
          <p:cNvSpPr txBox="1"/>
          <p:nvPr/>
        </p:nvSpPr>
        <p:spPr>
          <a:xfrm>
            <a:off x="3657600" y="1248451"/>
            <a:ext cx="4267200" cy="830997"/>
          </a:xfrm>
          <a:prstGeom prst="rect">
            <a:avLst/>
          </a:prstGeom>
          <a:solidFill>
            <a:srgbClr val="FFFF00"/>
          </a:solidFill>
        </p:spPr>
        <p:txBody>
          <a:bodyPr wrap="square" rtlCol="0">
            <a:spAutoFit/>
          </a:bodyPr>
          <a:lstStyle/>
          <a:p>
            <a:r>
              <a:rPr lang="zh-TW" altLang="en-US" sz="2400" dirty="0"/>
              <a:t>當設計行動版時，需要考慮到帳戶特別的功能</a:t>
            </a:r>
          </a:p>
        </p:txBody>
      </p:sp>
      <p:sp>
        <p:nvSpPr>
          <p:cNvPr id="6" name="文字方塊 5">
            <a:extLst>
              <a:ext uri="{FF2B5EF4-FFF2-40B4-BE49-F238E27FC236}">
                <a16:creationId xmlns:a16="http://schemas.microsoft.com/office/drawing/2014/main" xmlns="" id="{428B237B-84D9-465B-887D-203C7299CD6E}"/>
              </a:ext>
            </a:extLst>
          </p:cNvPr>
          <p:cNvSpPr txBox="1"/>
          <p:nvPr/>
        </p:nvSpPr>
        <p:spPr>
          <a:xfrm>
            <a:off x="6626" y="5486400"/>
            <a:ext cx="3657600" cy="584775"/>
          </a:xfrm>
          <a:prstGeom prst="rect">
            <a:avLst/>
          </a:prstGeom>
          <a:solidFill>
            <a:srgbClr val="FFFF00"/>
          </a:solidFill>
        </p:spPr>
        <p:txBody>
          <a:bodyPr wrap="square" rtlCol="0">
            <a:spAutoFit/>
          </a:bodyPr>
          <a:lstStyle/>
          <a:p>
            <a:pPr lvl="1"/>
            <a:r>
              <a:rPr lang="zh-TW" altLang="en-US" sz="1600" dirty="0"/>
              <a:t>硬體</a:t>
            </a:r>
            <a:r>
              <a:rPr lang="en-US" altLang="zh-TW" sz="1600" dirty="0"/>
              <a:t>:</a:t>
            </a:r>
            <a:r>
              <a:rPr lang="zh-TW" altLang="en-US" sz="1600" dirty="0"/>
              <a:t>行動設備的硬體較小，所以在資料存取有更多的限制</a:t>
            </a:r>
            <a:endParaRPr lang="en-US" altLang="zh-TW" sz="1600" dirty="0"/>
          </a:p>
        </p:txBody>
      </p:sp>
      <p:sp>
        <p:nvSpPr>
          <p:cNvPr id="7" name="文字方塊 6">
            <a:extLst>
              <a:ext uri="{FF2B5EF4-FFF2-40B4-BE49-F238E27FC236}">
                <a16:creationId xmlns:a16="http://schemas.microsoft.com/office/drawing/2014/main" xmlns="" id="{35D89C4A-43E3-46F9-B980-9193D9351476}"/>
              </a:ext>
            </a:extLst>
          </p:cNvPr>
          <p:cNvSpPr txBox="1"/>
          <p:nvPr/>
        </p:nvSpPr>
        <p:spPr>
          <a:xfrm>
            <a:off x="3886200" y="5486400"/>
            <a:ext cx="3657600" cy="584775"/>
          </a:xfrm>
          <a:prstGeom prst="rect">
            <a:avLst/>
          </a:prstGeom>
          <a:solidFill>
            <a:srgbClr val="FFFF00"/>
          </a:solidFill>
        </p:spPr>
        <p:txBody>
          <a:bodyPr wrap="square" rtlCol="0">
            <a:spAutoFit/>
          </a:bodyPr>
          <a:lstStyle/>
          <a:p>
            <a:pPr lvl="1"/>
            <a:r>
              <a:rPr lang="zh-TW" altLang="en-US" sz="1600" dirty="0"/>
              <a:t>連結</a:t>
            </a:r>
            <a:r>
              <a:rPr lang="en-US" altLang="zh-TW" sz="1600" dirty="0"/>
              <a:t>:</a:t>
            </a:r>
            <a:r>
              <a:rPr lang="zh-TW" altLang="en-US" sz="1600" dirty="0"/>
              <a:t>行動平台需要考慮較慢的連線速度</a:t>
            </a:r>
            <a:endParaRPr lang="en-US" altLang="zh-TW" sz="1600" dirty="0"/>
          </a:p>
        </p:txBody>
      </p:sp>
      <p:sp>
        <p:nvSpPr>
          <p:cNvPr id="8" name="文字方塊 7">
            <a:extLst>
              <a:ext uri="{FF2B5EF4-FFF2-40B4-BE49-F238E27FC236}">
                <a16:creationId xmlns:a16="http://schemas.microsoft.com/office/drawing/2014/main" xmlns="" id="{FB33D747-EFFC-4A97-9EE3-3BDC62874AD0}"/>
              </a:ext>
            </a:extLst>
          </p:cNvPr>
          <p:cNvSpPr txBox="1"/>
          <p:nvPr/>
        </p:nvSpPr>
        <p:spPr>
          <a:xfrm>
            <a:off x="0" y="6027003"/>
            <a:ext cx="3657600" cy="830997"/>
          </a:xfrm>
          <a:prstGeom prst="rect">
            <a:avLst/>
          </a:prstGeom>
          <a:solidFill>
            <a:srgbClr val="FFFF00"/>
          </a:solidFill>
        </p:spPr>
        <p:txBody>
          <a:bodyPr wrap="square" rtlCol="0">
            <a:spAutoFit/>
          </a:bodyPr>
          <a:lstStyle/>
          <a:p>
            <a:pPr lvl="1"/>
            <a:r>
              <a:rPr lang="zh-TW" altLang="en-US" sz="1600" dirty="0"/>
              <a:t>顯示</a:t>
            </a:r>
            <a:r>
              <a:rPr lang="en-US" altLang="zh-TW" sz="1600" dirty="0"/>
              <a:t>:</a:t>
            </a:r>
            <a:r>
              <a:rPr lang="zh-TW" altLang="en-US" sz="1600" dirty="0"/>
              <a:t>行動裝置顯示器較小需要簡單的設計。有些螢幕在日光下不易觀看</a:t>
            </a:r>
            <a:endParaRPr lang="en-US" altLang="zh-TW" sz="1600" dirty="0"/>
          </a:p>
        </p:txBody>
      </p:sp>
      <p:sp>
        <p:nvSpPr>
          <p:cNvPr id="9" name="文字方塊 8">
            <a:extLst>
              <a:ext uri="{FF2B5EF4-FFF2-40B4-BE49-F238E27FC236}">
                <a16:creationId xmlns:a16="http://schemas.microsoft.com/office/drawing/2014/main" xmlns="" id="{8FA7FA71-EC9B-4B94-BD3B-7D94C48C07F1}"/>
              </a:ext>
            </a:extLst>
          </p:cNvPr>
          <p:cNvSpPr txBox="1"/>
          <p:nvPr/>
        </p:nvSpPr>
        <p:spPr>
          <a:xfrm>
            <a:off x="3886200" y="6132731"/>
            <a:ext cx="3657600" cy="584775"/>
          </a:xfrm>
          <a:prstGeom prst="rect">
            <a:avLst/>
          </a:prstGeom>
          <a:solidFill>
            <a:srgbClr val="FFFF00"/>
          </a:solidFill>
        </p:spPr>
        <p:txBody>
          <a:bodyPr wrap="square" rtlCol="0">
            <a:spAutoFit/>
          </a:bodyPr>
          <a:lstStyle/>
          <a:p>
            <a:pPr lvl="1"/>
            <a:r>
              <a:rPr lang="zh-TW" altLang="en-US" sz="1600" dirty="0"/>
              <a:t>介面</a:t>
            </a:r>
            <a:r>
              <a:rPr lang="en-US" altLang="zh-TW" sz="1600" dirty="0"/>
              <a:t>:</a:t>
            </a:r>
            <a:r>
              <a:rPr lang="zh-TW" altLang="en-US" sz="1600" dirty="0"/>
              <a:t>觸控技術提供新的互動方式，較難輸入但在導航的表現較好</a:t>
            </a:r>
            <a:endParaRPr lang="en-US" altLang="zh-TW" sz="1600" dirty="0"/>
          </a:p>
        </p:txBody>
      </p:sp>
    </p:spTree>
    <p:extLst>
      <p:ext uri="{BB962C8B-B14F-4D97-AF65-F5344CB8AC3E}">
        <p14:creationId xmlns:p14="http://schemas.microsoft.com/office/powerpoint/2010/main" val="31941815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Presence Design Considerations</a:t>
            </a:r>
          </a:p>
        </p:txBody>
      </p:sp>
      <p:sp>
        <p:nvSpPr>
          <p:cNvPr id="3" name="Content Placeholder 2"/>
          <p:cNvSpPr>
            <a:spLocks noGrp="1"/>
          </p:cNvSpPr>
          <p:nvPr>
            <p:ph idx="1"/>
          </p:nvPr>
        </p:nvSpPr>
        <p:spPr/>
        <p:txBody>
          <a:bodyPr/>
          <a:lstStyle/>
          <a:p>
            <a:r>
              <a:rPr lang="en-US" dirty="0"/>
              <a:t>Platform constraints</a:t>
            </a:r>
          </a:p>
          <a:p>
            <a:pPr lvl="1"/>
            <a:r>
              <a:rPr lang="en-US" dirty="0"/>
              <a:t>Graphics, file sizes</a:t>
            </a:r>
          </a:p>
          <a:p>
            <a:r>
              <a:rPr lang="en-US" dirty="0"/>
              <a:t>Mobile first design</a:t>
            </a:r>
          </a:p>
          <a:p>
            <a:pPr lvl="1"/>
            <a:r>
              <a:rPr lang="en-US" dirty="0"/>
              <a:t>Desktop website design after mobile design</a:t>
            </a:r>
          </a:p>
          <a:p>
            <a:r>
              <a:rPr lang="en-US" dirty="0"/>
              <a:t>Responsive web design (RWD)</a:t>
            </a:r>
          </a:p>
          <a:p>
            <a:pPr lvl="1"/>
            <a:r>
              <a:rPr lang="en-US" dirty="0"/>
              <a:t>CSS site adjusts layout of site according to device screen resolutions</a:t>
            </a:r>
          </a:p>
          <a:p>
            <a:r>
              <a:rPr lang="en-US" dirty="0"/>
              <a:t>Adaptive web design (AWD)</a:t>
            </a:r>
          </a:p>
          <a:p>
            <a:pPr lvl="1"/>
            <a:r>
              <a:rPr lang="en-US" dirty="0"/>
              <a:t>Server delivers different templates or versions of site optimized for device</a:t>
            </a:r>
          </a:p>
        </p:txBody>
      </p:sp>
      <p:sp>
        <p:nvSpPr>
          <p:cNvPr id="4" name="文字方塊 3">
            <a:extLst>
              <a:ext uri="{FF2B5EF4-FFF2-40B4-BE49-F238E27FC236}">
                <a16:creationId xmlns:a16="http://schemas.microsoft.com/office/drawing/2014/main" xmlns="" id="{56EDB8A5-3DDA-4CB3-B032-5FB70A189FDF}"/>
              </a:ext>
            </a:extLst>
          </p:cNvPr>
          <p:cNvSpPr txBox="1"/>
          <p:nvPr/>
        </p:nvSpPr>
        <p:spPr>
          <a:xfrm>
            <a:off x="4267200" y="1327243"/>
            <a:ext cx="4267200" cy="461665"/>
          </a:xfrm>
          <a:prstGeom prst="rect">
            <a:avLst/>
          </a:prstGeom>
          <a:solidFill>
            <a:srgbClr val="FFFF00"/>
          </a:solidFill>
        </p:spPr>
        <p:txBody>
          <a:bodyPr wrap="square" rtlCol="0">
            <a:spAutoFit/>
          </a:bodyPr>
          <a:lstStyle/>
          <a:p>
            <a:r>
              <a:rPr lang="zh-TW" altLang="en-US" sz="2400" dirty="0"/>
              <a:t>行動裝置設計注意事項</a:t>
            </a:r>
          </a:p>
        </p:txBody>
      </p:sp>
      <p:sp>
        <p:nvSpPr>
          <p:cNvPr id="5" name="文字方塊 4">
            <a:extLst>
              <a:ext uri="{FF2B5EF4-FFF2-40B4-BE49-F238E27FC236}">
                <a16:creationId xmlns:a16="http://schemas.microsoft.com/office/drawing/2014/main" xmlns="" id="{D1A8D561-F825-49FA-B8AB-3FE04E5C63C1}"/>
              </a:ext>
            </a:extLst>
          </p:cNvPr>
          <p:cNvSpPr txBox="1"/>
          <p:nvPr/>
        </p:nvSpPr>
        <p:spPr>
          <a:xfrm>
            <a:off x="6096000" y="1754510"/>
            <a:ext cx="2971800" cy="2308324"/>
          </a:xfrm>
          <a:prstGeom prst="rect">
            <a:avLst/>
          </a:prstGeom>
          <a:solidFill>
            <a:srgbClr val="FFFF00"/>
          </a:solidFill>
        </p:spPr>
        <p:txBody>
          <a:bodyPr wrap="square" rtlCol="0">
            <a:spAutoFit/>
          </a:bodyPr>
          <a:lstStyle/>
          <a:p>
            <a:pPr marL="0" lvl="1"/>
            <a:r>
              <a:rPr lang="en-US" altLang="zh-TW" sz="1600" dirty="0"/>
              <a:t>-</a:t>
            </a:r>
            <a:r>
              <a:rPr lang="zh-TW" altLang="en-US" sz="1600" dirty="0"/>
              <a:t>平台限制</a:t>
            </a:r>
            <a:endParaRPr lang="en-US" altLang="zh-TW" sz="1600" dirty="0"/>
          </a:p>
          <a:p>
            <a:pPr marL="0" lvl="1"/>
            <a:r>
              <a:rPr lang="zh-TW" altLang="en-US" sz="1600" dirty="0" smtClean="0"/>
              <a:t>圖像</a:t>
            </a:r>
            <a:r>
              <a:rPr lang="zh-TW" altLang="en-US" sz="1600" dirty="0"/>
              <a:t>，檔案大小</a:t>
            </a:r>
            <a:endParaRPr lang="en-US" altLang="zh-TW" sz="1600" dirty="0"/>
          </a:p>
          <a:p>
            <a:pPr marL="0" lvl="1"/>
            <a:r>
              <a:rPr lang="en-US" altLang="zh-TW" sz="1600" dirty="0"/>
              <a:t>-</a:t>
            </a:r>
            <a:r>
              <a:rPr lang="zh-TW" altLang="en-US" sz="1600" dirty="0"/>
              <a:t>需先設計行動裝置</a:t>
            </a:r>
            <a:endParaRPr lang="en-US" altLang="zh-TW" sz="1600" dirty="0"/>
          </a:p>
          <a:p>
            <a:pPr marL="0" lvl="1"/>
            <a:r>
              <a:rPr lang="zh-TW" altLang="en-US" sz="1600" dirty="0" smtClean="0"/>
              <a:t>電腦</a:t>
            </a:r>
            <a:r>
              <a:rPr lang="zh-TW" altLang="en-US" sz="1600" dirty="0"/>
              <a:t>網站在行動設計之後</a:t>
            </a:r>
            <a:endParaRPr lang="en-US" altLang="zh-TW" sz="1600" dirty="0"/>
          </a:p>
          <a:p>
            <a:pPr marL="0" lvl="1"/>
            <a:r>
              <a:rPr lang="en-US" altLang="zh-TW" sz="1600" dirty="0"/>
              <a:t>-</a:t>
            </a:r>
            <a:r>
              <a:rPr lang="zh-TW" altLang="en-US" sz="1600" dirty="0"/>
              <a:t>互動網頁設計</a:t>
            </a:r>
            <a:endParaRPr lang="en-US" altLang="zh-TW" sz="1600" dirty="0"/>
          </a:p>
          <a:p>
            <a:pPr marL="0" lvl="1"/>
            <a:r>
              <a:rPr lang="en-US" altLang="zh-TW" sz="1600" dirty="0" err="1" smtClean="0"/>
              <a:t>css</a:t>
            </a:r>
            <a:r>
              <a:rPr lang="zh-TW" altLang="en-US" sz="1600" dirty="0"/>
              <a:t>根據摘要調整螢幕的資源</a:t>
            </a:r>
            <a:endParaRPr lang="en-US" altLang="zh-TW" sz="1600" dirty="0"/>
          </a:p>
          <a:p>
            <a:pPr marL="0" lvl="1"/>
            <a:r>
              <a:rPr lang="en-US" altLang="zh-TW" sz="1600" dirty="0"/>
              <a:t>-</a:t>
            </a:r>
            <a:r>
              <a:rPr lang="zh-TW" altLang="en-US" sz="1600" dirty="0"/>
              <a:t>自動適應網頁</a:t>
            </a:r>
            <a:r>
              <a:rPr lang="zh-TW" altLang="en-US" sz="1600" dirty="0" smtClean="0"/>
              <a:t>設計</a:t>
            </a:r>
            <a:endParaRPr lang="en-US" altLang="zh-TW" sz="1600" dirty="0"/>
          </a:p>
          <a:p>
            <a:pPr marL="0" lvl="1"/>
            <a:r>
              <a:rPr lang="zh-TW" altLang="en-US" sz="1600" dirty="0" smtClean="0"/>
              <a:t>伺服器</a:t>
            </a:r>
            <a:r>
              <a:rPr lang="zh-TW" altLang="en-US" sz="1600" dirty="0"/>
              <a:t>傳送不同的模板或</a:t>
            </a:r>
            <a:r>
              <a:rPr lang="zh-TW" altLang="en-US" sz="1600" dirty="0" smtClean="0"/>
              <a:t>設備</a:t>
            </a:r>
            <a:endParaRPr lang="en-US" altLang="zh-TW" sz="1600" dirty="0" smtClean="0"/>
          </a:p>
          <a:p>
            <a:pPr marL="0" lvl="1"/>
            <a:r>
              <a:rPr lang="zh-TW" altLang="en-US" sz="1600" dirty="0" smtClean="0"/>
              <a:t>網站</a:t>
            </a:r>
            <a:r>
              <a:rPr lang="zh-TW" altLang="en-US" sz="1600" dirty="0"/>
              <a:t>優化版本</a:t>
            </a:r>
            <a:endParaRPr lang="en-US" altLang="zh-TW" sz="1600" dirty="0"/>
          </a:p>
        </p:txBody>
      </p:sp>
    </p:spTree>
    <p:extLst>
      <p:ext uri="{BB962C8B-B14F-4D97-AF65-F5344CB8AC3E}">
        <p14:creationId xmlns:p14="http://schemas.microsoft.com/office/powerpoint/2010/main" val="461226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Cross-Platform Mobile App Development Tools</a:t>
            </a:r>
          </a:p>
        </p:txBody>
      </p:sp>
      <p:sp>
        <p:nvSpPr>
          <p:cNvPr id="3" name="Content Placeholder 2"/>
          <p:cNvSpPr>
            <a:spLocks noGrp="1"/>
          </p:cNvSpPr>
          <p:nvPr>
            <p:ph idx="1"/>
          </p:nvPr>
        </p:nvSpPr>
        <p:spPr/>
        <p:txBody>
          <a:bodyPr/>
          <a:lstStyle/>
          <a:p>
            <a:r>
              <a:rPr lang="en-US" dirty="0"/>
              <a:t>Objective C, Java</a:t>
            </a:r>
          </a:p>
          <a:p>
            <a:r>
              <a:rPr lang="en-US" dirty="0"/>
              <a:t>Low cost, open-source alternatives</a:t>
            </a:r>
          </a:p>
          <a:p>
            <a:pPr lvl="1"/>
            <a:r>
              <a:rPr lang="en-US" dirty="0"/>
              <a:t>Appery.io</a:t>
            </a:r>
          </a:p>
          <a:p>
            <a:pPr lvl="1"/>
            <a:r>
              <a:rPr lang="en-US" dirty="0"/>
              <a:t>Codiqa</a:t>
            </a:r>
          </a:p>
          <a:p>
            <a:pPr lvl="1"/>
            <a:r>
              <a:rPr lang="en-US" dirty="0"/>
              <a:t>PhoneGap</a:t>
            </a:r>
          </a:p>
          <a:p>
            <a:pPr lvl="1"/>
            <a:r>
              <a:rPr lang="en-US" dirty="0"/>
              <a:t>MoSync</a:t>
            </a:r>
          </a:p>
          <a:p>
            <a:pPr lvl="1"/>
            <a:r>
              <a:rPr lang="en-US" dirty="0"/>
              <a:t>Appcelerator</a:t>
            </a:r>
          </a:p>
        </p:txBody>
      </p:sp>
      <p:sp>
        <p:nvSpPr>
          <p:cNvPr id="4" name="文字方塊 3">
            <a:extLst>
              <a:ext uri="{FF2B5EF4-FFF2-40B4-BE49-F238E27FC236}">
                <a16:creationId xmlns:a16="http://schemas.microsoft.com/office/drawing/2014/main" xmlns="" id="{F00FE72A-B7E0-4824-A85B-7294E0EBD85A}"/>
              </a:ext>
            </a:extLst>
          </p:cNvPr>
          <p:cNvSpPr txBox="1"/>
          <p:nvPr/>
        </p:nvSpPr>
        <p:spPr>
          <a:xfrm>
            <a:off x="1981200" y="994761"/>
            <a:ext cx="4267200" cy="461665"/>
          </a:xfrm>
          <a:prstGeom prst="rect">
            <a:avLst/>
          </a:prstGeom>
          <a:solidFill>
            <a:srgbClr val="FFFF00"/>
          </a:solidFill>
        </p:spPr>
        <p:txBody>
          <a:bodyPr wrap="square" rtlCol="0">
            <a:spAutoFit/>
          </a:bodyPr>
          <a:lstStyle/>
          <a:p>
            <a:r>
              <a:rPr lang="zh-TW" altLang="en-US" sz="2400" dirty="0"/>
              <a:t>跨平台行動應用程式開發工具</a:t>
            </a:r>
          </a:p>
        </p:txBody>
      </p:sp>
      <p:sp>
        <p:nvSpPr>
          <p:cNvPr id="5" name="文字方塊 4">
            <a:extLst>
              <a:ext uri="{FF2B5EF4-FFF2-40B4-BE49-F238E27FC236}">
                <a16:creationId xmlns:a16="http://schemas.microsoft.com/office/drawing/2014/main" xmlns="" id="{C724056D-8F6A-4C80-9E52-AF792DBF1C91}"/>
              </a:ext>
            </a:extLst>
          </p:cNvPr>
          <p:cNvSpPr txBox="1"/>
          <p:nvPr/>
        </p:nvSpPr>
        <p:spPr>
          <a:xfrm>
            <a:off x="2895600" y="2743200"/>
            <a:ext cx="4267200" cy="461665"/>
          </a:xfrm>
          <a:prstGeom prst="rect">
            <a:avLst/>
          </a:prstGeom>
          <a:solidFill>
            <a:srgbClr val="FFFF00"/>
          </a:solidFill>
        </p:spPr>
        <p:txBody>
          <a:bodyPr wrap="square" rtlCol="0">
            <a:spAutoFit/>
          </a:bodyPr>
          <a:lstStyle/>
          <a:p>
            <a:r>
              <a:rPr lang="zh-TW" altLang="en-US" sz="2400" dirty="0"/>
              <a:t>低成本的開源替代方案</a:t>
            </a:r>
          </a:p>
        </p:txBody>
      </p:sp>
    </p:spTree>
    <p:extLst>
      <p:ext uri="{BB962C8B-B14F-4D97-AF65-F5344CB8AC3E}">
        <p14:creationId xmlns:p14="http://schemas.microsoft.com/office/powerpoint/2010/main" val="1074262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Presence: Performance and Cost Considerations</a:t>
            </a:r>
          </a:p>
        </p:txBody>
      </p:sp>
      <p:sp>
        <p:nvSpPr>
          <p:cNvPr id="3" name="Content Placeholder 2"/>
          <p:cNvSpPr>
            <a:spLocks noGrp="1"/>
          </p:cNvSpPr>
          <p:nvPr>
            <p:ph idx="1"/>
          </p:nvPr>
        </p:nvSpPr>
        <p:spPr>
          <a:xfrm>
            <a:off x="457200" y="1600200"/>
            <a:ext cx="8229600" cy="4525963"/>
          </a:xfrm>
        </p:spPr>
        <p:txBody>
          <a:bodyPr/>
          <a:lstStyle/>
          <a:p>
            <a:r>
              <a:rPr lang="en-US" dirty="0"/>
              <a:t>Mobile first design: Most efficient</a:t>
            </a:r>
          </a:p>
          <a:p>
            <a:r>
              <a:rPr lang="en-US" dirty="0"/>
              <a:t>Mobile website: </a:t>
            </a:r>
          </a:p>
          <a:p>
            <a:pPr lvl="1"/>
            <a:r>
              <a:rPr lang="en-US" dirty="0"/>
              <a:t>Resizing existing website for mobile access is least expensive</a:t>
            </a:r>
          </a:p>
          <a:p>
            <a:r>
              <a:rPr lang="en-US" dirty="0"/>
              <a:t>Mobile web app: </a:t>
            </a:r>
          </a:p>
          <a:p>
            <a:pPr lvl="1"/>
            <a:r>
              <a:rPr lang="en-US" dirty="0"/>
              <a:t>Can utilize browser API</a:t>
            </a:r>
          </a:p>
          <a:p>
            <a:r>
              <a:rPr lang="en-US" dirty="0"/>
              <a:t>Native app: </a:t>
            </a:r>
          </a:p>
          <a:p>
            <a:pPr lvl="1"/>
            <a:r>
              <a:rPr lang="en-US" dirty="0"/>
              <a:t>Most expensive; requires more programming</a:t>
            </a:r>
          </a:p>
        </p:txBody>
      </p:sp>
      <p:sp>
        <p:nvSpPr>
          <p:cNvPr id="4" name="文字方塊 3">
            <a:extLst>
              <a:ext uri="{FF2B5EF4-FFF2-40B4-BE49-F238E27FC236}">
                <a16:creationId xmlns:a16="http://schemas.microsoft.com/office/drawing/2014/main" xmlns="" id="{7456B3D7-D86C-486D-9955-B34825D5174F}"/>
              </a:ext>
            </a:extLst>
          </p:cNvPr>
          <p:cNvSpPr txBox="1"/>
          <p:nvPr/>
        </p:nvSpPr>
        <p:spPr>
          <a:xfrm>
            <a:off x="3505200" y="994761"/>
            <a:ext cx="4267200" cy="461665"/>
          </a:xfrm>
          <a:prstGeom prst="rect">
            <a:avLst/>
          </a:prstGeom>
          <a:solidFill>
            <a:srgbClr val="FFFF00"/>
          </a:solidFill>
        </p:spPr>
        <p:txBody>
          <a:bodyPr wrap="square" rtlCol="0">
            <a:spAutoFit/>
          </a:bodyPr>
          <a:lstStyle/>
          <a:p>
            <a:r>
              <a:rPr lang="zh-TW" altLang="en-US" sz="2400" dirty="0"/>
              <a:t>跨平台行動應用程式開發工具</a:t>
            </a:r>
          </a:p>
        </p:txBody>
      </p:sp>
      <p:sp>
        <p:nvSpPr>
          <p:cNvPr id="5" name="文字方塊 4">
            <a:extLst>
              <a:ext uri="{FF2B5EF4-FFF2-40B4-BE49-F238E27FC236}">
                <a16:creationId xmlns:a16="http://schemas.microsoft.com/office/drawing/2014/main" xmlns="" id="{6089423F-C2FD-41C9-B9F9-479EE37E46D0}"/>
              </a:ext>
            </a:extLst>
          </p:cNvPr>
          <p:cNvSpPr txBox="1"/>
          <p:nvPr/>
        </p:nvSpPr>
        <p:spPr>
          <a:xfrm>
            <a:off x="5410864" y="5105400"/>
            <a:ext cx="3733800" cy="1708160"/>
          </a:xfrm>
          <a:prstGeom prst="rect">
            <a:avLst/>
          </a:prstGeom>
          <a:solidFill>
            <a:srgbClr val="FFFF00"/>
          </a:solidFill>
        </p:spPr>
        <p:txBody>
          <a:bodyPr wrap="square" rtlCol="0">
            <a:spAutoFit/>
          </a:bodyPr>
          <a:lstStyle/>
          <a:p>
            <a:pPr marL="0" lvl="1"/>
            <a:r>
              <a:rPr lang="en-US" altLang="zh-TW" sz="1500" dirty="0"/>
              <a:t>-</a:t>
            </a:r>
            <a:r>
              <a:rPr lang="zh-TW" altLang="en-US" sz="1500" dirty="0"/>
              <a:t>行動裝置優先設計</a:t>
            </a:r>
            <a:r>
              <a:rPr lang="en-US" altLang="zh-TW" sz="1500" dirty="0"/>
              <a:t>:</a:t>
            </a:r>
            <a:r>
              <a:rPr lang="zh-TW" altLang="en-US" sz="1500" dirty="0"/>
              <a:t>最有效率</a:t>
            </a:r>
            <a:endParaRPr lang="en-US" altLang="zh-TW" sz="1500" dirty="0"/>
          </a:p>
          <a:p>
            <a:pPr marL="0" lvl="1"/>
            <a:r>
              <a:rPr lang="en-US" altLang="zh-TW" sz="1500" dirty="0"/>
              <a:t>-</a:t>
            </a:r>
            <a:r>
              <a:rPr lang="zh-TW" altLang="en-US" sz="1500" dirty="0"/>
              <a:t>行動裝置網站</a:t>
            </a:r>
            <a:endParaRPr lang="en-US" altLang="zh-TW" sz="1500" dirty="0"/>
          </a:p>
          <a:p>
            <a:pPr marL="0" lvl="1"/>
            <a:r>
              <a:rPr lang="zh-TW" altLang="en-US" sz="1500" dirty="0"/>
              <a:t>  重新調整現有的網站尺寸是成本最低的</a:t>
            </a:r>
            <a:endParaRPr lang="en-US" altLang="zh-TW" sz="1500" dirty="0"/>
          </a:p>
          <a:p>
            <a:pPr marL="0" lvl="1"/>
            <a:r>
              <a:rPr lang="en-US" altLang="zh-TW" sz="1500" dirty="0"/>
              <a:t>-</a:t>
            </a:r>
            <a:r>
              <a:rPr lang="zh-TW" altLang="en-US" sz="1500" dirty="0"/>
              <a:t>行動網站應用程式</a:t>
            </a:r>
            <a:endParaRPr lang="en-US" altLang="zh-TW" sz="1500" dirty="0"/>
          </a:p>
          <a:p>
            <a:pPr marL="0" lvl="1"/>
            <a:r>
              <a:rPr lang="zh-TW" altLang="en-US" sz="1500" dirty="0"/>
              <a:t>  可以利用瀏覽器的</a:t>
            </a:r>
            <a:r>
              <a:rPr lang="en-US" altLang="zh-TW" sz="1500" dirty="0"/>
              <a:t>API</a:t>
            </a:r>
            <a:r>
              <a:rPr lang="zh-TW" altLang="en-US" sz="1500" dirty="0"/>
              <a:t> </a:t>
            </a:r>
            <a:endParaRPr lang="en-US" altLang="zh-TW" sz="1500" dirty="0"/>
          </a:p>
          <a:p>
            <a:pPr marL="0" lvl="1"/>
            <a:r>
              <a:rPr lang="en-US" altLang="zh-TW" sz="1500" dirty="0"/>
              <a:t>-</a:t>
            </a:r>
            <a:r>
              <a:rPr lang="zh-TW" altLang="en-US" sz="1500" dirty="0"/>
              <a:t>原生應用程式</a:t>
            </a:r>
            <a:endParaRPr lang="en-US" altLang="zh-TW" sz="1500" dirty="0"/>
          </a:p>
          <a:p>
            <a:pPr marL="0" lvl="1"/>
            <a:r>
              <a:rPr lang="zh-TW" altLang="en-US" sz="1500" dirty="0"/>
              <a:t>  最昂貴；需要更多程式設計</a:t>
            </a:r>
            <a:endParaRPr lang="en-US" altLang="zh-TW" sz="1500" dirty="0"/>
          </a:p>
        </p:txBody>
      </p:sp>
    </p:spTree>
    <p:extLst>
      <p:ext uri="{BB962C8B-B14F-4D97-AF65-F5344CB8AC3E}">
        <p14:creationId xmlns:p14="http://schemas.microsoft.com/office/powerpoint/2010/main" val="1839736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Insight on Technology: </a:t>
            </a:r>
            <a:r>
              <a:rPr lang="en-US" altLang="en-US" dirty="0"/>
              <a:t>Carnival Cruise Ships Go Mobile</a:t>
            </a:r>
            <a:endParaRPr lang="en-US" dirty="0"/>
          </a:p>
        </p:txBody>
      </p:sp>
      <p:sp>
        <p:nvSpPr>
          <p:cNvPr id="3" name="Content Placeholder 2"/>
          <p:cNvSpPr>
            <a:spLocks noGrp="1"/>
          </p:cNvSpPr>
          <p:nvPr>
            <p:ph idx="1"/>
          </p:nvPr>
        </p:nvSpPr>
        <p:spPr/>
        <p:txBody>
          <a:bodyPr/>
          <a:lstStyle/>
          <a:p>
            <a:r>
              <a:rPr lang="en-US" dirty="0"/>
              <a:t>Class Discussion</a:t>
            </a:r>
          </a:p>
          <a:p>
            <a:pPr lvl="1"/>
            <a:r>
              <a:rPr lang="en-US" dirty="0"/>
              <a:t>What influenced Carnival in deciding to create a mobile app?</a:t>
            </a:r>
          </a:p>
          <a:p>
            <a:pPr lvl="1"/>
            <a:r>
              <a:rPr lang="en-US" dirty="0"/>
              <a:t>What are the key differences between user experience through print and video displays and on a mobile device?</a:t>
            </a:r>
          </a:p>
          <a:p>
            <a:pPr lvl="1"/>
            <a:r>
              <a:rPr lang="en-US" dirty="0"/>
              <a:t>Are there any disadvantages in making a mobile app a central part of the Carnival Cruise experience?</a:t>
            </a:r>
          </a:p>
        </p:txBody>
      </p:sp>
      <p:sp>
        <p:nvSpPr>
          <p:cNvPr id="4" name="文字方塊 3">
            <a:extLst>
              <a:ext uri="{FF2B5EF4-FFF2-40B4-BE49-F238E27FC236}">
                <a16:creationId xmlns:a16="http://schemas.microsoft.com/office/drawing/2014/main" xmlns="" id="{CDB28FB0-1B48-4CB3-A5EC-5201A7E98147}"/>
              </a:ext>
            </a:extLst>
          </p:cNvPr>
          <p:cNvSpPr txBox="1"/>
          <p:nvPr/>
        </p:nvSpPr>
        <p:spPr>
          <a:xfrm>
            <a:off x="3733800" y="994761"/>
            <a:ext cx="4953000" cy="461665"/>
          </a:xfrm>
          <a:prstGeom prst="rect">
            <a:avLst/>
          </a:prstGeom>
          <a:solidFill>
            <a:srgbClr val="FFFF00"/>
          </a:solidFill>
        </p:spPr>
        <p:txBody>
          <a:bodyPr wrap="square" rtlCol="0">
            <a:spAutoFit/>
          </a:bodyPr>
          <a:lstStyle/>
          <a:p>
            <a:r>
              <a:rPr lang="zh-TW" altLang="en-US" sz="2400" dirty="0"/>
              <a:t>科技的智慧</a:t>
            </a:r>
            <a:r>
              <a:rPr lang="en-US" altLang="zh-TW" sz="2400" dirty="0"/>
              <a:t>:</a:t>
            </a:r>
            <a:r>
              <a:rPr lang="zh-TW" altLang="en-US" sz="2400" dirty="0"/>
              <a:t>嘉年華郵輪到行動裝置</a:t>
            </a:r>
          </a:p>
        </p:txBody>
      </p:sp>
      <p:sp>
        <p:nvSpPr>
          <p:cNvPr id="5" name="文字方塊 4">
            <a:extLst>
              <a:ext uri="{FF2B5EF4-FFF2-40B4-BE49-F238E27FC236}">
                <a16:creationId xmlns:a16="http://schemas.microsoft.com/office/drawing/2014/main" xmlns="" id="{7CC5C28D-1873-463E-816B-68E2104DDDB8}"/>
              </a:ext>
            </a:extLst>
          </p:cNvPr>
          <p:cNvSpPr txBox="1"/>
          <p:nvPr/>
        </p:nvSpPr>
        <p:spPr>
          <a:xfrm>
            <a:off x="1295400" y="3971341"/>
            <a:ext cx="3657600" cy="2031325"/>
          </a:xfrm>
          <a:prstGeom prst="rect">
            <a:avLst/>
          </a:prstGeom>
          <a:solidFill>
            <a:srgbClr val="FFFF00"/>
          </a:solidFill>
        </p:spPr>
        <p:txBody>
          <a:bodyPr wrap="square" rtlCol="0">
            <a:spAutoFit/>
          </a:bodyPr>
          <a:lstStyle/>
          <a:p>
            <a:pPr lvl="1"/>
            <a:r>
              <a:rPr lang="en-US" altLang="zh-TW" dirty="0"/>
              <a:t>-</a:t>
            </a:r>
            <a:r>
              <a:rPr lang="zh-TW" altLang="en-US" dirty="0"/>
              <a:t>是什麼原因讓嘉年華郵輪決定建立行動裝置的應用程式</a:t>
            </a:r>
            <a:endParaRPr lang="en-US" altLang="zh-TW" dirty="0"/>
          </a:p>
          <a:p>
            <a:pPr lvl="1"/>
            <a:r>
              <a:rPr lang="en-US" altLang="zh-TW" dirty="0"/>
              <a:t>-</a:t>
            </a:r>
            <a:r>
              <a:rPr lang="zh-TW" altLang="en-US" dirty="0"/>
              <a:t>透過印刷和顯示，最主要的用戶體驗差在哪裡</a:t>
            </a:r>
            <a:endParaRPr lang="en-US" altLang="zh-TW" dirty="0"/>
          </a:p>
          <a:p>
            <a:pPr lvl="1"/>
            <a:r>
              <a:rPr lang="en-US" altLang="zh-TW" dirty="0"/>
              <a:t>-</a:t>
            </a:r>
            <a:r>
              <a:rPr lang="zh-TW" altLang="en-US"/>
              <a:t>對於嘉年華郵輪來說，開發行動應用程式在體驗上有任何的缺點嗎</a:t>
            </a:r>
            <a:endParaRPr lang="en-US" altLang="zh-TW" dirty="0"/>
          </a:p>
        </p:txBody>
      </p:sp>
      <p:sp>
        <p:nvSpPr>
          <p:cNvPr id="6" name="文字方塊 5">
            <a:extLst>
              <a:ext uri="{FF2B5EF4-FFF2-40B4-BE49-F238E27FC236}">
                <a16:creationId xmlns:a16="http://schemas.microsoft.com/office/drawing/2014/main" xmlns="" id="{9B0A68F7-F660-43AA-9CF2-0874A16A4CC5}"/>
              </a:ext>
            </a:extLst>
          </p:cNvPr>
          <p:cNvSpPr txBox="1"/>
          <p:nvPr/>
        </p:nvSpPr>
        <p:spPr>
          <a:xfrm>
            <a:off x="3733800" y="1626660"/>
            <a:ext cx="1676400" cy="461665"/>
          </a:xfrm>
          <a:prstGeom prst="rect">
            <a:avLst/>
          </a:prstGeom>
          <a:solidFill>
            <a:srgbClr val="FFFF00"/>
          </a:solidFill>
        </p:spPr>
        <p:txBody>
          <a:bodyPr wrap="square" rtlCol="0">
            <a:spAutoFit/>
          </a:bodyPr>
          <a:lstStyle/>
          <a:p>
            <a:r>
              <a:rPr lang="zh-TW" altLang="en-US" sz="2400" dirty="0"/>
              <a:t>課堂討論</a:t>
            </a:r>
          </a:p>
        </p:txBody>
      </p:sp>
    </p:spTree>
    <p:extLst>
      <p:ext uri="{BB962C8B-B14F-4D97-AF65-F5344CB8AC3E}">
        <p14:creationId xmlns:p14="http://schemas.microsoft.com/office/powerpoint/2010/main" val="213303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Imagine Your E-commerce Presence (2 of 3)</a:t>
            </a:r>
          </a:p>
        </p:txBody>
      </p:sp>
      <p:sp>
        <p:nvSpPr>
          <p:cNvPr id="3" name="Content Placeholder 2"/>
          <p:cNvSpPr>
            <a:spLocks noGrp="1"/>
          </p:cNvSpPr>
          <p:nvPr>
            <p:ph idx="1"/>
          </p:nvPr>
        </p:nvSpPr>
        <p:spPr/>
        <p:txBody>
          <a:bodyPr/>
          <a:lstStyle/>
          <a:p>
            <a:r>
              <a:rPr lang="en-US" altLang="en-US" dirty="0"/>
              <a:t>Where</a:t>
            </a:r>
            <a:r>
              <a:rPr lang="ja-JP" altLang="en-US" dirty="0"/>
              <a:t>’</a:t>
            </a:r>
            <a:r>
              <a:rPr lang="en-US" altLang="ja-JP" dirty="0"/>
              <a:t>s the money?</a:t>
            </a:r>
          </a:p>
          <a:p>
            <a:pPr lvl="1"/>
            <a:r>
              <a:rPr lang="en-US" altLang="en-US" dirty="0"/>
              <a:t>Business model(s)</a:t>
            </a:r>
          </a:p>
          <a:p>
            <a:pPr lvl="1"/>
            <a:r>
              <a:rPr lang="en-US" altLang="en-US" dirty="0"/>
              <a:t>Revenue model(s)</a:t>
            </a:r>
          </a:p>
          <a:p>
            <a:r>
              <a:rPr lang="en-US" altLang="en-US" dirty="0"/>
              <a:t>Who and where is the target audience?</a:t>
            </a:r>
          </a:p>
          <a:p>
            <a:pPr lvl="1"/>
            <a:r>
              <a:rPr lang="en-US" altLang="en-US" dirty="0"/>
              <a:t>Demographics, lifestyle, consumption patterns, etc.</a:t>
            </a:r>
          </a:p>
          <a:p>
            <a:r>
              <a:rPr lang="en-US" altLang="en-US" dirty="0"/>
              <a:t>What is the ballpark? Characterize the marketplace</a:t>
            </a:r>
          </a:p>
          <a:p>
            <a:pPr lvl="1"/>
            <a:r>
              <a:rPr lang="en-US" altLang="en-US" dirty="0"/>
              <a:t>Size, growth, demographics, structure</a:t>
            </a:r>
          </a:p>
        </p:txBody>
      </p:sp>
      <p:sp>
        <p:nvSpPr>
          <p:cNvPr id="4" name="文字方塊 3"/>
          <p:cNvSpPr txBox="1"/>
          <p:nvPr/>
        </p:nvSpPr>
        <p:spPr>
          <a:xfrm>
            <a:off x="4495800" y="1295400"/>
            <a:ext cx="4191000" cy="461665"/>
          </a:xfrm>
          <a:prstGeom prst="rect">
            <a:avLst/>
          </a:prstGeom>
          <a:solidFill>
            <a:srgbClr val="FFFF00"/>
          </a:solidFill>
        </p:spPr>
        <p:txBody>
          <a:bodyPr wrap="square" rtlCol="0">
            <a:spAutoFit/>
          </a:bodyPr>
          <a:lstStyle/>
          <a:p>
            <a:r>
              <a:rPr lang="zh-TW" altLang="en-US" sz="2400" dirty="0"/>
              <a:t>想像你的電子商務平台（</a:t>
            </a:r>
            <a:r>
              <a:rPr lang="en-US" altLang="zh-TW" sz="2400" dirty="0"/>
              <a:t>2-3</a:t>
            </a:r>
            <a:r>
              <a:rPr lang="zh-TW" altLang="en-US" sz="2400" dirty="0"/>
              <a:t>）</a:t>
            </a:r>
          </a:p>
        </p:txBody>
      </p:sp>
      <p:sp>
        <p:nvSpPr>
          <p:cNvPr id="5" name="文字方塊 4"/>
          <p:cNvSpPr txBox="1"/>
          <p:nvPr/>
        </p:nvSpPr>
        <p:spPr>
          <a:xfrm>
            <a:off x="3962400" y="1698792"/>
            <a:ext cx="990600" cy="353943"/>
          </a:xfrm>
          <a:prstGeom prst="rect">
            <a:avLst/>
          </a:prstGeom>
          <a:solidFill>
            <a:srgbClr val="FFFF00"/>
          </a:solidFill>
        </p:spPr>
        <p:txBody>
          <a:bodyPr wrap="square" rtlCol="0">
            <a:spAutoFit/>
          </a:bodyPr>
          <a:lstStyle/>
          <a:p>
            <a:r>
              <a:rPr lang="zh-TW" altLang="en-US" sz="1700" dirty="0"/>
              <a:t>錢在哪？</a:t>
            </a:r>
            <a:endParaRPr lang="en-US" altLang="zh-TW" sz="1700" dirty="0"/>
          </a:p>
        </p:txBody>
      </p:sp>
      <p:sp>
        <p:nvSpPr>
          <p:cNvPr id="6" name="文字方塊 5"/>
          <p:cNvSpPr txBox="1"/>
          <p:nvPr/>
        </p:nvSpPr>
        <p:spPr>
          <a:xfrm>
            <a:off x="3352800" y="2052735"/>
            <a:ext cx="1913553" cy="830997"/>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400" dirty="0"/>
              <a:t>商業模型</a:t>
            </a:r>
            <a:endParaRPr lang="en-US" altLang="zh-TW" sz="2400" dirty="0"/>
          </a:p>
          <a:p>
            <a:pPr marL="342900" indent="-342900">
              <a:buFont typeface="Arial" panose="020B0604020202020204" pitchFamily="34" charset="0"/>
              <a:buChar char="─"/>
            </a:pPr>
            <a:r>
              <a:rPr lang="zh-TW" altLang="en-US" sz="2400" dirty="0"/>
              <a:t>收益模型</a:t>
            </a:r>
            <a:endParaRPr lang="en-US" altLang="zh-TW" sz="2400" dirty="0"/>
          </a:p>
        </p:txBody>
      </p:sp>
      <p:sp>
        <p:nvSpPr>
          <p:cNvPr id="7" name="文字方塊 6"/>
          <p:cNvSpPr txBox="1"/>
          <p:nvPr/>
        </p:nvSpPr>
        <p:spPr>
          <a:xfrm>
            <a:off x="6858000" y="3048000"/>
            <a:ext cx="2209800" cy="353943"/>
          </a:xfrm>
          <a:prstGeom prst="rect">
            <a:avLst/>
          </a:prstGeom>
          <a:solidFill>
            <a:srgbClr val="FFFF00"/>
          </a:solidFill>
        </p:spPr>
        <p:txBody>
          <a:bodyPr wrap="square" rtlCol="0">
            <a:spAutoFit/>
          </a:bodyPr>
          <a:lstStyle/>
          <a:p>
            <a:r>
              <a:rPr lang="zh-TW" altLang="en-US" sz="1700" dirty="0"/>
              <a:t>目標客群是誰，在哪？</a:t>
            </a:r>
            <a:endParaRPr lang="en-US" altLang="zh-TW" sz="1700" dirty="0"/>
          </a:p>
        </p:txBody>
      </p:sp>
      <p:sp>
        <p:nvSpPr>
          <p:cNvPr id="8" name="文字方塊 7"/>
          <p:cNvSpPr txBox="1"/>
          <p:nvPr/>
        </p:nvSpPr>
        <p:spPr>
          <a:xfrm>
            <a:off x="4024604" y="3754056"/>
            <a:ext cx="3733800" cy="353943"/>
          </a:xfrm>
          <a:prstGeom prst="rect">
            <a:avLst/>
          </a:prstGeom>
          <a:solidFill>
            <a:srgbClr val="FFFF00"/>
          </a:solidFill>
        </p:spPr>
        <p:txBody>
          <a:bodyPr wrap="square" rtlCol="0">
            <a:spAutoFit/>
          </a:bodyPr>
          <a:lstStyle/>
          <a:p>
            <a:r>
              <a:rPr lang="zh-TW" altLang="en-US" sz="1700" dirty="0"/>
              <a:t>人口統計，生活模式，消費模式等等。</a:t>
            </a:r>
            <a:endParaRPr lang="en-US" altLang="zh-TW" sz="1700" dirty="0"/>
          </a:p>
        </p:txBody>
      </p:sp>
      <p:sp>
        <p:nvSpPr>
          <p:cNvPr id="9" name="文字方塊 8"/>
          <p:cNvSpPr txBox="1"/>
          <p:nvPr/>
        </p:nvSpPr>
        <p:spPr>
          <a:xfrm>
            <a:off x="2777023" y="4419600"/>
            <a:ext cx="3848100" cy="461665"/>
          </a:xfrm>
          <a:prstGeom prst="rect">
            <a:avLst/>
          </a:prstGeom>
          <a:solidFill>
            <a:srgbClr val="FFFF00"/>
          </a:solidFill>
        </p:spPr>
        <p:txBody>
          <a:bodyPr wrap="square" rtlCol="0">
            <a:spAutoFit/>
          </a:bodyPr>
          <a:lstStyle/>
          <a:p>
            <a:r>
              <a:rPr lang="zh-TW" altLang="en-US" sz="2400" dirty="0"/>
              <a:t>什麼是球場？是市場的特色</a:t>
            </a:r>
            <a:endParaRPr lang="en-US" altLang="zh-TW" sz="2400" dirty="0"/>
          </a:p>
        </p:txBody>
      </p:sp>
      <p:sp>
        <p:nvSpPr>
          <p:cNvPr id="10" name="文字方塊 9"/>
          <p:cNvSpPr txBox="1"/>
          <p:nvPr/>
        </p:nvSpPr>
        <p:spPr>
          <a:xfrm>
            <a:off x="1190042" y="5224523"/>
            <a:ext cx="3102428" cy="353943"/>
          </a:xfrm>
          <a:prstGeom prst="rect">
            <a:avLst/>
          </a:prstGeom>
          <a:solidFill>
            <a:srgbClr val="FFFF00"/>
          </a:solidFill>
        </p:spPr>
        <p:txBody>
          <a:bodyPr wrap="square" rtlCol="0">
            <a:spAutoFit/>
          </a:bodyPr>
          <a:lstStyle/>
          <a:p>
            <a:r>
              <a:rPr lang="zh-TW" altLang="en-US" sz="1700" dirty="0"/>
              <a:t>大小、成長、人口統計、結構</a:t>
            </a:r>
            <a:endParaRPr lang="en-US" altLang="zh-TW" sz="1700" dirty="0"/>
          </a:p>
        </p:txBody>
      </p:sp>
    </p:spTree>
    <p:extLst>
      <p:ext uri="{BB962C8B-B14F-4D97-AF65-F5344CB8AC3E}">
        <p14:creationId xmlns:p14="http://schemas.microsoft.com/office/powerpoint/2010/main" val="829701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Imagine Your E-commerce Presence (3 of 3)</a:t>
            </a:r>
          </a:p>
        </p:txBody>
      </p:sp>
      <p:sp>
        <p:nvSpPr>
          <p:cNvPr id="3" name="Content Placeholder 2"/>
          <p:cNvSpPr>
            <a:spLocks noGrp="1"/>
          </p:cNvSpPr>
          <p:nvPr>
            <p:ph idx="1"/>
          </p:nvPr>
        </p:nvSpPr>
        <p:spPr/>
        <p:txBody>
          <a:bodyPr/>
          <a:lstStyle/>
          <a:p>
            <a:r>
              <a:rPr lang="en-US" dirty="0"/>
              <a:t>Where’s the content coming from?</a:t>
            </a:r>
          </a:p>
          <a:p>
            <a:r>
              <a:rPr lang="en-US" altLang="en-US" dirty="0"/>
              <a:t>Know yourself—SWOT analysis</a:t>
            </a:r>
          </a:p>
          <a:p>
            <a:r>
              <a:rPr lang="en-US" altLang="en-US" dirty="0"/>
              <a:t>Develop an e-commerce presence map</a:t>
            </a:r>
          </a:p>
          <a:p>
            <a:r>
              <a:rPr lang="en-US" altLang="en-US" dirty="0"/>
              <a:t>Develop a timeline: Milestones</a:t>
            </a:r>
          </a:p>
          <a:p>
            <a:r>
              <a:rPr lang="en-US" altLang="en-US" dirty="0"/>
              <a:t>How much will this cost?</a:t>
            </a:r>
          </a:p>
          <a:p>
            <a:pPr lvl="1"/>
            <a:r>
              <a:rPr lang="en-US" altLang="en-US" dirty="0"/>
              <a:t>Simple websites: up to $5000</a:t>
            </a:r>
          </a:p>
          <a:p>
            <a:pPr lvl="1"/>
            <a:r>
              <a:rPr lang="en-US" altLang="en-US" dirty="0"/>
              <a:t>Small web startup: $25,000 to $50,000</a:t>
            </a:r>
          </a:p>
          <a:p>
            <a:pPr lvl="1"/>
            <a:r>
              <a:rPr lang="en-US" altLang="en-US" dirty="0"/>
              <a:t>Large corporate site: $100,000+ to millions</a:t>
            </a:r>
            <a:endParaRPr lang="en-US" dirty="0"/>
          </a:p>
        </p:txBody>
      </p:sp>
      <p:sp>
        <p:nvSpPr>
          <p:cNvPr id="5" name="文字方塊 4"/>
          <p:cNvSpPr txBox="1"/>
          <p:nvPr/>
        </p:nvSpPr>
        <p:spPr>
          <a:xfrm>
            <a:off x="4495800" y="1219200"/>
            <a:ext cx="4191000" cy="461665"/>
          </a:xfrm>
          <a:prstGeom prst="rect">
            <a:avLst/>
          </a:prstGeom>
          <a:solidFill>
            <a:srgbClr val="FFFF00"/>
          </a:solidFill>
        </p:spPr>
        <p:txBody>
          <a:bodyPr wrap="square" rtlCol="0">
            <a:spAutoFit/>
          </a:bodyPr>
          <a:lstStyle/>
          <a:p>
            <a:r>
              <a:rPr lang="zh-TW" altLang="en-US" sz="2400" dirty="0"/>
              <a:t>想像你的電子商務平台（</a:t>
            </a:r>
            <a:r>
              <a:rPr lang="en-US" altLang="zh-TW" sz="2400" dirty="0"/>
              <a:t>3-3</a:t>
            </a:r>
            <a:r>
              <a:rPr lang="zh-TW" altLang="en-US" sz="2400" dirty="0"/>
              <a:t>）</a:t>
            </a:r>
          </a:p>
        </p:txBody>
      </p:sp>
      <p:sp>
        <p:nvSpPr>
          <p:cNvPr id="6" name="文字方塊 5"/>
          <p:cNvSpPr txBox="1"/>
          <p:nvPr/>
        </p:nvSpPr>
        <p:spPr>
          <a:xfrm>
            <a:off x="6172200" y="1721947"/>
            <a:ext cx="1676400" cy="400110"/>
          </a:xfrm>
          <a:prstGeom prst="rect">
            <a:avLst/>
          </a:prstGeom>
          <a:solidFill>
            <a:srgbClr val="FFFF00"/>
          </a:solidFill>
        </p:spPr>
        <p:txBody>
          <a:bodyPr wrap="square" rtlCol="0">
            <a:spAutoFit/>
          </a:bodyPr>
          <a:lstStyle/>
          <a:p>
            <a:r>
              <a:rPr lang="zh-TW" altLang="en-US" sz="2000" dirty="0"/>
              <a:t>內容從哪來？</a:t>
            </a:r>
            <a:endParaRPr lang="en-US" altLang="zh-TW" sz="2000" dirty="0"/>
          </a:p>
        </p:txBody>
      </p:sp>
      <p:sp>
        <p:nvSpPr>
          <p:cNvPr id="7" name="文字方塊 6"/>
          <p:cNvSpPr txBox="1"/>
          <p:nvPr/>
        </p:nvSpPr>
        <p:spPr>
          <a:xfrm>
            <a:off x="5867400" y="2274457"/>
            <a:ext cx="2743200" cy="400110"/>
          </a:xfrm>
          <a:prstGeom prst="rect">
            <a:avLst/>
          </a:prstGeom>
          <a:solidFill>
            <a:srgbClr val="FFFF00"/>
          </a:solidFill>
        </p:spPr>
        <p:txBody>
          <a:bodyPr wrap="square" rtlCol="0">
            <a:spAutoFit/>
          </a:bodyPr>
          <a:lstStyle/>
          <a:p>
            <a:r>
              <a:rPr lang="zh-TW" altLang="en-US" sz="2000" dirty="0"/>
              <a:t>認識自己</a:t>
            </a:r>
            <a:r>
              <a:rPr lang="en-US" altLang="en-US" sz="2000" dirty="0"/>
              <a:t>—SWOT</a:t>
            </a:r>
            <a:r>
              <a:rPr lang="zh-TW" altLang="en-US" sz="2000" dirty="0"/>
              <a:t>分析</a:t>
            </a:r>
            <a:endParaRPr lang="en-US" altLang="zh-TW" sz="2000" dirty="0"/>
          </a:p>
        </p:txBody>
      </p:sp>
      <p:sp>
        <p:nvSpPr>
          <p:cNvPr id="8" name="文字方塊 7"/>
          <p:cNvSpPr txBox="1"/>
          <p:nvPr/>
        </p:nvSpPr>
        <p:spPr>
          <a:xfrm>
            <a:off x="5791200" y="3200400"/>
            <a:ext cx="3276599" cy="400110"/>
          </a:xfrm>
          <a:prstGeom prst="rect">
            <a:avLst/>
          </a:prstGeom>
          <a:solidFill>
            <a:srgbClr val="FFFF00"/>
          </a:solidFill>
        </p:spPr>
        <p:txBody>
          <a:bodyPr wrap="square" rtlCol="0">
            <a:spAutoFit/>
          </a:bodyPr>
          <a:lstStyle/>
          <a:p>
            <a:r>
              <a:rPr lang="zh-TW" altLang="en-US" sz="2000" dirty="0"/>
              <a:t>發展一個電子商務平台地圖</a:t>
            </a:r>
            <a:endParaRPr lang="en-US" altLang="zh-TW" sz="2000" dirty="0"/>
          </a:p>
        </p:txBody>
      </p:sp>
      <p:sp>
        <p:nvSpPr>
          <p:cNvPr id="9" name="文字方塊 8"/>
          <p:cNvSpPr txBox="1"/>
          <p:nvPr/>
        </p:nvSpPr>
        <p:spPr>
          <a:xfrm>
            <a:off x="5599923" y="3642947"/>
            <a:ext cx="3086877" cy="400110"/>
          </a:xfrm>
          <a:prstGeom prst="rect">
            <a:avLst/>
          </a:prstGeom>
          <a:solidFill>
            <a:srgbClr val="FFFF00"/>
          </a:solidFill>
        </p:spPr>
        <p:txBody>
          <a:bodyPr wrap="square" rtlCol="0">
            <a:spAutoFit/>
          </a:bodyPr>
          <a:lstStyle/>
          <a:p>
            <a:r>
              <a:rPr lang="zh-TW" altLang="en-US" sz="2000" dirty="0"/>
              <a:t>發展一個時間表：里程表</a:t>
            </a:r>
            <a:endParaRPr lang="en-US" altLang="zh-TW" sz="2000" dirty="0"/>
          </a:p>
        </p:txBody>
      </p:sp>
      <p:sp>
        <p:nvSpPr>
          <p:cNvPr id="10" name="文字方塊 9"/>
          <p:cNvSpPr txBox="1"/>
          <p:nvPr/>
        </p:nvSpPr>
        <p:spPr>
          <a:xfrm>
            <a:off x="4638092" y="4095690"/>
            <a:ext cx="1962539" cy="400110"/>
          </a:xfrm>
          <a:prstGeom prst="rect">
            <a:avLst/>
          </a:prstGeom>
          <a:solidFill>
            <a:srgbClr val="FFFF00"/>
          </a:solidFill>
        </p:spPr>
        <p:txBody>
          <a:bodyPr wrap="square" rtlCol="0">
            <a:spAutoFit/>
          </a:bodyPr>
          <a:lstStyle/>
          <a:p>
            <a:r>
              <a:rPr lang="zh-TW" altLang="en-US" sz="2000" dirty="0"/>
              <a:t>這會花多少錢？</a:t>
            </a:r>
            <a:endParaRPr lang="en-US" altLang="zh-TW" sz="2000" dirty="0"/>
          </a:p>
        </p:txBody>
      </p:sp>
      <p:sp>
        <p:nvSpPr>
          <p:cNvPr id="12" name="文字方塊 11"/>
          <p:cNvSpPr txBox="1"/>
          <p:nvPr/>
        </p:nvSpPr>
        <p:spPr>
          <a:xfrm>
            <a:off x="6019801" y="4572000"/>
            <a:ext cx="2971799" cy="1400383"/>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1700" dirty="0"/>
              <a:t>簡單的網站：最多</a:t>
            </a:r>
            <a:r>
              <a:rPr lang="en-US" altLang="zh-TW" sz="1700" dirty="0"/>
              <a:t>$5000</a:t>
            </a:r>
          </a:p>
          <a:p>
            <a:pPr marL="342900" indent="-342900">
              <a:buFont typeface="Arial" panose="020B0604020202020204" pitchFamily="34" charset="0"/>
              <a:buChar char="─"/>
            </a:pPr>
            <a:r>
              <a:rPr lang="zh-TW" altLang="en-US" sz="1700" dirty="0"/>
              <a:t>小型網站剛開始：</a:t>
            </a:r>
            <a:r>
              <a:rPr lang="en-US" altLang="zh-TW" sz="1700" dirty="0"/>
              <a:t>$25,000~$50,000</a:t>
            </a:r>
          </a:p>
          <a:p>
            <a:pPr marL="342900" indent="-342900">
              <a:buFont typeface="Arial" panose="020B0604020202020204" pitchFamily="34" charset="0"/>
              <a:buChar char="─"/>
            </a:pPr>
            <a:r>
              <a:rPr lang="zh-TW" altLang="en-US" sz="1700" dirty="0"/>
              <a:t>大型企業網站：</a:t>
            </a:r>
            <a:r>
              <a:rPr lang="en-US" altLang="zh-TW" sz="1700" dirty="0"/>
              <a:t> $100,000~$</a:t>
            </a:r>
            <a:r>
              <a:rPr lang="zh-TW" altLang="en-US" sz="1700" dirty="0"/>
              <a:t>百萬</a:t>
            </a:r>
            <a:endParaRPr lang="en-US" altLang="zh-TW" sz="1700" dirty="0"/>
          </a:p>
        </p:txBody>
      </p:sp>
    </p:spTree>
    <p:extLst>
      <p:ext uri="{BB962C8B-B14F-4D97-AF65-F5344CB8AC3E}">
        <p14:creationId xmlns:p14="http://schemas.microsoft.com/office/powerpoint/2010/main" val="3966534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4.1: SWOT Analysis</a:t>
            </a:r>
          </a:p>
        </p:txBody>
      </p:sp>
      <p:sp>
        <p:nvSpPr>
          <p:cNvPr id="4" name="Text Placeholder 3"/>
          <p:cNvSpPr>
            <a:spLocks noGrp="1"/>
          </p:cNvSpPr>
          <p:nvPr>
            <p:ph type="body" sz="quarter" idx="13"/>
          </p:nvPr>
        </p:nvSpPr>
        <p:spPr/>
        <p:txBody>
          <a:bodyPr/>
          <a:lstStyle/>
          <a:p>
            <a:endParaRPr lang="en-US" dirty="0"/>
          </a:p>
        </p:txBody>
      </p:sp>
      <p:pic>
        <p:nvPicPr>
          <p:cNvPr id="8" name="Picture 7" descr="Figure 4.1 categorizes the strengths, weaknesses, opportunities, and threats in a business strategy"/>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15639" y="1371600"/>
            <a:ext cx="5960322"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5543550" y="228600"/>
            <a:ext cx="2076450" cy="523220"/>
          </a:xfrm>
          <a:prstGeom prst="rect">
            <a:avLst/>
          </a:prstGeom>
          <a:solidFill>
            <a:srgbClr val="FFFF00"/>
          </a:solidFill>
        </p:spPr>
        <p:txBody>
          <a:bodyPr wrap="square" rtlCol="0">
            <a:spAutoFit/>
          </a:bodyPr>
          <a:lstStyle/>
          <a:p>
            <a:r>
              <a:rPr lang="en-US" altLang="zh-TW" sz="2800" dirty="0"/>
              <a:t>SWOT</a:t>
            </a:r>
            <a:r>
              <a:rPr lang="zh-TW" altLang="en-US" sz="2800" dirty="0"/>
              <a:t>分析</a:t>
            </a:r>
          </a:p>
        </p:txBody>
      </p:sp>
      <p:sp>
        <p:nvSpPr>
          <p:cNvPr id="6" name="文字方塊 5"/>
          <p:cNvSpPr txBox="1"/>
          <p:nvPr/>
        </p:nvSpPr>
        <p:spPr>
          <a:xfrm>
            <a:off x="152400" y="990600"/>
            <a:ext cx="1709056" cy="1785104"/>
          </a:xfrm>
          <a:prstGeom prst="rect">
            <a:avLst/>
          </a:prstGeom>
          <a:solidFill>
            <a:srgbClr val="FFFF00"/>
          </a:solidFill>
        </p:spPr>
        <p:txBody>
          <a:bodyPr wrap="square" rtlCol="0">
            <a:spAutoFit/>
          </a:bodyPr>
          <a:lstStyle/>
          <a:p>
            <a:r>
              <a:rPr lang="zh-TW" altLang="en-US" sz="1400" dirty="0"/>
              <a:t>優勢</a:t>
            </a:r>
            <a:endParaRPr lang="en-US" altLang="zh-TW" sz="1400" dirty="0"/>
          </a:p>
          <a:p>
            <a:pPr marL="285750" indent="-285750">
              <a:buFont typeface="Wingdings" panose="05000000000000000000" pitchFamily="2" charset="2"/>
              <a:buChar char="l"/>
            </a:pPr>
            <a:r>
              <a:rPr lang="zh-TW" altLang="en-US" sz="1200" dirty="0"/>
              <a:t>目前的網站無法滿足市場需求</a:t>
            </a:r>
            <a:endParaRPr lang="en-US" altLang="zh-TW" sz="1200" dirty="0"/>
          </a:p>
          <a:p>
            <a:pPr marL="285750" indent="-285750">
              <a:buFont typeface="Wingdings" panose="05000000000000000000" pitchFamily="2" charset="2"/>
              <a:buChar char="l"/>
            </a:pPr>
            <a:r>
              <a:rPr lang="zh-TW" altLang="en-US" sz="1200" dirty="0"/>
              <a:t>獨特的方法</a:t>
            </a:r>
            <a:endParaRPr lang="en-US" altLang="zh-TW" sz="1200" dirty="0"/>
          </a:p>
          <a:p>
            <a:pPr marL="285750" indent="-285750">
              <a:buFont typeface="Wingdings" panose="05000000000000000000" pitchFamily="2" charset="2"/>
              <a:buChar char="l"/>
            </a:pPr>
            <a:r>
              <a:rPr lang="zh-TW" altLang="en-US" sz="1200" dirty="0"/>
              <a:t>簡單導航</a:t>
            </a:r>
            <a:endParaRPr lang="en-US" altLang="zh-TW" sz="1200" dirty="0"/>
          </a:p>
          <a:p>
            <a:pPr marL="285750" indent="-285750">
              <a:buFont typeface="Wingdings" panose="05000000000000000000" pitchFamily="2" charset="2"/>
              <a:buChar char="l"/>
            </a:pPr>
            <a:r>
              <a:rPr lang="zh-TW" altLang="en-US" sz="1200" dirty="0"/>
              <a:t>更好的個人化</a:t>
            </a:r>
            <a:endParaRPr lang="en-US" altLang="zh-TW" sz="1200" dirty="0"/>
          </a:p>
          <a:p>
            <a:pPr marL="285750" indent="-285750">
              <a:buFont typeface="Wingdings" panose="05000000000000000000" pitchFamily="2" charset="2"/>
              <a:buChar char="l"/>
            </a:pPr>
            <a:r>
              <a:rPr lang="zh-TW" altLang="en-US" sz="1200" dirty="0"/>
              <a:t>客群增加</a:t>
            </a:r>
            <a:endParaRPr lang="en-US" altLang="zh-TW" sz="1200" dirty="0"/>
          </a:p>
          <a:p>
            <a:pPr marL="285750" indent="-285750">
              <a:buFont typeface="Wingdings" panose="05000000000000000000" pitchFamily="2" charset="2"/>
              <a:buChar char="l"/>
            </a:pPr>
            <a:r>
              <a:rPr lang="zh-TW" altLang="en-US" sz="1200" dirty="0"/>
              <a:t>高價值的分割市場</a:t>
            </a:r>
            <a:endParaRPr lang="en-US" altLang="zh-TW" sz="1200" dirty="0"/>
          </a:p>
          <a:p>
            <a:pPr marL="285750" indent="-285750">
              <a:buFont typeface="Wingdings" panose="05000000000000000000" pitchFamily="2" charset="2"/>
              <a:buChar char="l"/>
            </a:pPr>
            <a:r>
              <a:rPr lang="zh-TW" altLang="en-US" sz="1200" dirty="0"/>
              <a:t>優越的社交策略</a:t>
            </a:r>
            <a:endParaRPr lang="en-US" altLang="zh-TW" sz="1200" dirty="0"/>
          </a:p>
        </p:txBody>
      </p:sp>
      <p:sp>
        <p:nvSpPr>
          <p:cNvPr id="7" name="文字方塊 6"/>
          <p:cNvSpPr txBox="1"/>
          <p:nvPr/>
        </p:nvSpPr>
        <p:spPr>
          <a:xfrm>
            <a:off x="183502" y="5486400"/>
            <a:ext cx="2712098" cy="861774"/>
          </a:xfrm>
          <a:prstGeom prst="rect">
            <a:avLst/>
          </a:prstGeom>
          <a:solidFill>
            <a:srgbClr val="FFFF00"/>
          </a:solidFill>
        </p:spPr>
        <p:txBody>
          <a:bodyPr wrap="square" rtlCol="0">
            <a:spAutoFit/>
          </a:bodyPr>
          <a:lstStyle/>
          <a:p>
            <a:r>
              <a:rPr lang="zh-TW" altLang="en-US" sz="1400" dirty="0"/>
              <a:t>機會</a:t>
            </a:r>
            <a:endParaRPr lang="en-US" altLang="zh-TW" sz="1400" dirty="0"/>
          </a:p>
          <a:p>
            <a:pPr marL="285750" indent="-285750">
              <a:buFont typeface="Wingdings" panose="05000000000000000000" pitchFamily="2" charset="2"/>
              <a:buChar char="l"/>
            </a:pPr>
            <a:r>
              <a:rPr lang="zh-TW" altLang="en-US" sz="1200" dirty="0"/>
              <a:t>能滿足需求未飽和的大型市場</a:t>
            </a:r>
            <a:endParaRPr lang="en-US" altLang="zh-TW" sz="1200" dirty="0"/>
          </a:p>
          <a:p>
            <a:pPr marL="285750" indent="-285750">
              <a:buFont typeface="Wingdings" panose="05000000000000000000" pitchFamily="2" charset="2"/>
              <a:buChar char="l"/>
            </a:pPr>
            <a:r>
              <a:rPr lang="zh-TW" altLang="en-US" sz="1200" dirty="0"/>
              <a:t>有潛力奪取這個市場的重大份額</a:t>
            </a:r>
            <a:endParaRPr lang="en-US" altLang="zh-TW" sz="1200" dirty="0"/>
          </a:p>
          <a:p>
            <a:pPr marL="285750" indent="-285750">
              <a:buFont typeface="Wingdings" panose="05000000000000000000" pitchFamily="2" charset="2"/>
              <a:buChar char="l"/>
            </a:pPr>
            <a:r>
              <a:rPr lang="zh-TW" altLang="en-US" sz="1200" dirty="0"/>
              <a:t>開發相關網站的潛力</a:t>
            </a:r>
            <a:endParaRPr lang="en-US" altLang="zh-TW" sz="1200" dirty="0"/>
          </a:p>
        </p:txBody>
      </p:sp>
      <p:sp>
        <p:nvSpPr>
          <p:cNvPr id="9" name="文字方塊 8"/>
          <p:cNvSpPr txBox="1"/>
          <p:nvPr/>
        </p:nvSpPr>
        <p:spPr>
          <a:xfrm>
            <a:off x="7086600" y="838200"/>
            <a:ext cx="2057400" cy="1415772"/>
          </a:xfrm>
          <a:prstGeom prst="rect">
            <a:avLst/>
          </a:prstGeom>
          <a:solidFill>
            <a:srgbClr val="FFFF00"/>
          </a:solidFill>
        </p:spPr>
        <p:txBody>
          <a:bodyPr wrap="square" rtlCol="0">
            <a:spAutoFit/>
          </a:bodyPr>
          <a:lstStyle/>
          <a:p>
            <a:r>
              <a:rPr lang="zh-TW" altLang="en-US" sz="1400" dirty="0"/>
              <a:t>弱勢</a:t>
            </a:r>
            <a:endParaRPr lang="en-US" altLang="zh-TW" sz="1400" dirty="0"/>
          </a:p>
          <a:p>
            <a:pPr marL="285750" indent="-285750">
              <a:buFont typeface="Wingdings" panose="05000000000000000000" pitchFamily="2" charset="2"/>
              <a:buChar char="l"/>
            </a:pPr>
            <a:r>
              <a:rPr lang="zh-TW" altLang="en-US" sz="1200" dirty="0"/>
              <a:t>財務資源有限</a:t>
            </a:r>
          </a:p>
          <a:p>
            <a:pPr marL="285750" indent="-285750">
              <a:buFont typeface="Wingdings" panose="05000000000000000000" pitchFamily="2" charset="2"/>
              <a:buChar char="l"/>
            </a:pPr>
            <a:r>
              <a:rPr lang="zh-TW" altLang="en-US" sz="1200" dirty="0"/>
              <a:t>沒有事先的線上體驗</a:t>
            </a:r>
          </a:p>
          <a:p>
            <a:pPr marL="285750" indent="-285750">
              <a:buFont typeface="Wingdings" panose="05000000000000000000" pitchFamily="2" charset="2"/>
              <a:buChar char="l"/>
            </a:pPr>
            <a:r>
              <a:rPr lang="zh-TW" altLang="en-US" sz="1200" dirty="0"/>
              <a:t>沒有現有的用戶群</a:t>
            </a:r>
          </a:p>
          <a:p>
            <a:pPr marL="285750" indent="-285750">
              <a:buFont typeface="Wingdings" panose="05000000000000000000" pitchFamily="2" charset="2"/>
              <a:buChar char="l"/>
            </a:pPr>
            <a:r>
              <a:rPr lang="zh-TW" altLang="en-US" sz="1200" dirty="0"/>
              <a:t>沒有媒體的關注</a:t>
            </a:r>
          </a:p>
          <a:p>
            <a:pPr marL="285750" indent="-285750">
              <a:buFont typeface="Wingdings" panose="05000000000000000000" pitchFamily="2" charset="2"/>
              <a:buChar char="l"/>
            </a:pPr>
            <a:r>
              <a:rPr lang="zh-TW" altLang="en-US" sz="1200" dirty="0"/>
              <a:t>沒有網頁設計專業知識</a:t>
            </a:r>
          </a:p>
          <a:p>
            <a:pPr marL="285750" indent="-285750">
              <a:buFont typeface="Wingdings" panose="05000000000000000000" pitchFamily="2" charset="2"/>
              <a:buChar char="l"/>
            </a:pPr>
            <a:r>
              <a:rPr lang="zh-TW" altLang="en-US" sz="1200" dirty="0"/>
              <a:t>沒有電腦背景</a:t>
            </a:r>
            <a:endParaRPr lang="en-US" altLang="zh-TW" sz="1200" dirty="0"/>
          </a:p>
        </p:txBody>
      </p:sp>
      <p:sp>
        <p:nvSpPr>
          <p:cNvPr id="10" name="文字方塊 9"/>
          <p:cNvSpPr txBox="1"/>
          <p:nvPr/>
        </p:nvSpPr>
        <p:spPr>
          <a:xfrm>
            <a:off x="6306817" y="5461519"/>
            <a:ext cx="2338288" cy="1046440"/>
          </a:xfrm>
          <a:prstGeom prst="rect">
            <a:avLst/>
          </a:prstGeom>
          <a:solidFill>
            <a:srgbClr val="FFFF00"/>
          </a:solidFill>
        </p:spPr>
        <p:txBody>
          <a:bodyPr wrap="square" rtlCol="0">
            <a:spAutoFit/>
          </a:bodyPr>
          <a:lstStyle/>
          <a:p>
            <a:r>
              <a:rPr lang="zh-TW" altLang="en-US" sz="1400" dirty="0"/>
              <a:t>威脅</a:t>
            </a:r>
            <a:endParaRPr lang="en-US" altLang="zh-TW" sz="1400" dirty="0"/>
          </a:p>
          <a:p>
            <a:pPr marL="285750" indent="-285750">
              <a:buFont typeface="Wingdings" panose="05000000000000000000" pitchFamily="2" charset="2"/>
              <a:buChar char="l"/>
            </a:pPr>
            <a:r>
              <a:rPr lang="zh-TW" altLang="en-US" sz="1200" dirty="0"/>
              <a:t>方法可能會被競爭對象複製</a:t>
            </a:r>
          </a:p>
          <a:p>
            <a:pPr marL="285750" indent="-285750">
              <a:buFont typeface="Wingdings" panose="05000000000000000000" pitchFamily="2" charset="2"/>
              <a:buChar char="l"/>
            </a:pPr>
            <a:r>
              <a:rPr lang="zh-TW" altLang="en-US" sz="1200" dirty="0"/>
              <a:t>廣告商可能不想嘗試新網站</a:t>
            </a:r>
          </a:p>
          <a:p>
            <a:pPr marL="285750" indent="-285750">
              <a:buFont typeface="Wingdings" panose="05000000000000000000" pitchFamily="2" charset="2"/>
              <a:buChar char="l"/>
            </a:pPr>
            <a:r>
              <a:rPr lang="zh-TW" altLang="en-US" sz="1200" dirty="0"/>
              <a:t>技術發展加快</a:t>
            </a:r>
          </a:p>
          <a:p>
            <a:pPr marL="285750" indent="-285750">
              <a:buFont typeface="Wingdings" panose="05000000000000000000" pitchFamily="2" charset="2"/>
              <a:buChar char="l"/>
            </a:pPr>
            <a:r>
              <a:rPr lang="zh-TW" altLang="en-US" sz="1200" dirty="0"/>
              <a:t>市場進入成本低</a:t>
            </a:r>
            <a:endParaRPr lang="en-US" altLang="zh-TW" sz="1200" dirty="0"/>
          </a:p>
        </p:txBody>
      </p:sp>
    </p:spTree>
    <p:extLst>
      <p:ext uri="{BB962C8B-B14F-4D97-AF65-F5344CB8AC3E}">
        <p14:creationId xmlns:p14="http://schemas.microsoft.com/office/powerpoint/2010/main" val="3104023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4.2: E-commerce Presence Map</a:t>
            </a:r>
          </a:p>
        </p:txBody>
      </p:sp>
      <p:sp>
        <p:nvSpPr>
          <p:cNvPr id="4" name="Text Placeholder 3"/>
          <p:cNvSpPr>
            <a:spLocks noGrp="1"/>
          </p:cNvSpPr>
          <p:nvPr>
            <p:ph type="body" sz="quarter" idx="13"/>
          </p:nvPr>
        </p:nvSpPr>
        <p:spPr/>
        <p:txBody>
          <a:bodyPr/>
          <a:lstStyle/>
          <a:p>
            <a:endParaRPr lang="en-US" dirty="0"/>
          </a:p>
        </p:txBody>
      </p:sp>
      <p:pic>
        <p:nvPicPr>
          <p:cNvPr id="8" name="Picture 7" descr="Figure 4.2 illustrates the elements of an e-commerce presence"/>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086296" y="1371600"/>
            <a:ext cx="4819007" cy="477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7620000" y="115527"/>
            <a:ext cx="1447800" cy="830997"/>
          </a:xfrm>
          <a:prstGeom prst="rect">
            <a:avLst/>
          </a:prstGeom>
          <a:solidFill>
            <a:srgbClr val="FFFF00"/>
          </a:solidFill>
        </p:spPr>
        <p:txBody>
          <a:bodyPr wrap="square" rtlCol="0">
            <a:spAutoFit/>
          </a:bodyPr>
          <a:lstStyle/>
          <a:p>
            <a:r>
              <a:rPr lang="zh-TW" altLang="en-US" sz="2400" dirty="0"/>
              <a:t>電子商務</a:t>
            </a:r>
            <a:endParaRPr lang="en-US" altLang="zh-TW" sz="2400" dirty="0"/>
          </a:p>
          <a:p>
            <a:r>
              <a:rPr lang="zh-TW" altLang="en-US" sz="2400" dirty="0"/>
              <a:t>平台地圖</a:t>
            </a:r>
          </a:p>
        </p:txBody>
      </p:sp>
      <p:sp>
        <p:nvSpPr>
          <p:cNvPr id="6" name="文字方塊 5"/>
          <p:cNvSpPr txBox="1"/>
          <p:nvPr/>
        </p:nvSpPr>
        <p:spPr>
          <a:xfrm>
            <a:off x="2589245" y="928845"/>
            <a:ext cx="1219200" cy="400110"/>
          </a:xfrm>
          <a:prstGeom prst="rect">
            <a:avLst/>
          </a:prstGeom>
          <a:solidFill>
            <a:srgbClr val="FFFF00"/>
          </a:solidFill>
        </p:spPr>
        <p:txBody>
          <a:bodyPr wrap="square" rtlCol="0">
            <a:spAutoFit/>
          </a:bodyPr>
          <a:lstStyle/>
          <a:p>
            <a:r>
              <a:rPr lang="zh-TW" altLang="en-US" sz="2000" dirty="0"/>
              <a:t>平台類型</a:t>
            </a:r>
            <a:endParaRPr lang="en-US" altLang="zh-TW" sz="2000" dirty="0"/>
          </a:p>
        </p:txBody>
      </p:sp>
      <p:sp>
        <p:nvSpPr>
          <p:cNvPr id="7" name="文字方塊 6"/>
          <p:cNvSpPr txBox="1"/>
          <p:nvPr/>
        </p:nvSpPr>
        <p:spPr>
          <a:xfrm>
            <a:off x="4191000" y="928845"/>
            <a:ext cx="838200" cy="400110"/>
          </a:xfrm>
          <a:prstGeom prst="rect">
            <a:avLst/>
          </a:prstGeom>
          <a:solidFill>
            <a:srgbClr val="FFFF00"/>
          </a:solidFill>
        </p:spPr>
        <p:txBody>
          <a:bodyPr wrap="square" rtlCol="0">
            <a:spAutoFit/>
          </a:bodyPr>
          <a:lstStyle/>
          <a:p>
            <a:r>
              <a:rPr lang="zh-TW" altLang="en-US" sz="2000" dirty="0"/>
              <a:t>模式</a:t>
            </a:r>
            <a:endParaRPr lang="en-US" altLang="zh-TW" sz="2000" dirty="0"/>
          </a:p>
        </p:txBody>
      </p:sp>
      <p:sp>
        <p:nvSpPr>
          <p:cNvPr id="9" name="文字方塊 8"/>
          <p:cNvSpPr txBox="1"/>
          <p:nvPr/>
        </p:nvSpPr>
        <p:spPr>
          <a:xfrm>
            <a:off x="5981700" y="938176"/>
            <a:ext cx="838200" cy="400110"/>
          </a:xfrm>
          <a:prstGeom prst="rect">
            <a:avLst/>
          </a:prstGeom>
          <a:solidFill>
            <a:srgbClr val="FFFF00"/>
          </a:solidFill>
        </p:spPr>
        <p:txBody>
          <a:bodyPr wrap="square" rtlCol="0">
            <a:spAutoFit/>
          </a:bodyPr>
          <a:lstStyle/>
          <a:p>
            <a:r>
              <a:rPr lang="zh-TW" altLang="en-US" sz="2000" dirty="0"/>
              <a:t>活動</a:t>
            </a:r>
            <a:endParaRPr lang="en-US" altLang="zh-TW" sz="2000" dirty="0"/>
          </a:p>
        </p:txBody>
      </p:sp>
      <p:sp>
        <p:nvSpPr>
          <p:cNvPr id="10" name="文字方塊 9"/>
          <p:cNvSpPr txBox="1"/>
          <p:nvPr/>
        </p:nvSpPr>
        <p:spPr>
          <a:xfrm>
            <a:off x="703810" y="1828800"/>
            <a:ext cx="1828800" cy="400110"/>
          </a:xfrm>
          <a:prstGeom prst="rect">
            <a:avLst/>
          </a:prstGeom>
          <a:solidFill>
            <a:srgbClr val="FFFF00"/>
          </a:solidFill>
        </p:spPr>
        <p:txBody>
          <a:bodyPr wrap="square" rtlCol="0">
            <a:spAutoFit/>
          </a:bodyPr>
          <a:lstStyle/>
          <a:p>
            <a:r>
              <a:rPr lang="zh-TW" altLang="en-US" sz="2000" dirty="0"/>
              <a:t>網站</a:t>
            </a:r>
            <a:r>
              <a:rPr lang="en-US" altLang="zh-TW" sz="2000" dirty="0"/>
              <a:t>/</a:t>
            </a:r>
            <a:r>
              <a:rPr lang="zh-TW" altLang="en-US" sz="2000" dirty="0"/>
              <a:t>應用程式</a:t>
            </a:r>
            <a:endParaRPr lang="en-US" altLang="zh-TW" sz="2000" dirty="0"/>
          </a:p>
        </p:txBody>
      </p:sp>
      <p:sp>
        <p:nvSpPr>
          <p:cNvPr id="11" name="文字方塊 10"/>
          <p:cNvSpPr txBox="1"/>
          <p:nvPr/>
        </p:nvSpPr>
        <p:spPr>
          <a:xfrm>
            <a:off x="1206759" y="3048000"/>
            <a:ext cx="1325851" cy="400110"/>
          </a:xfrm>
          <a:prstGeom prst="rect">
            <a:avLst/>
          </a:prstGeom>
          <a:solidFill>
            <a:srgbClr val="FFFF00"/>
          </a:solidFill>
        </p:spPr>
        <p:txBody>
          <a:bodyPr wrap="square" rtlCol="0">
            <a:spAutoFit/>
          </a:bodyPr>
          <a:lstStyle/>
          <a:p>
            <a:r>
              <a:rPr lang="zh-TW" altLang="en-US" sz="2000" dirty="0"/>
              <a:t>社群媒體</a:t>
            </a:r>
            <a:endParaRPr lang="en-US" altLang="zh-TW" sz="2000" dirty="0"/>
          </a:p>
        </p:txBody>
      </p:sp>
      <p:sp>
        <p:nvSpPr>
          <p:cNvPr id="12" name="文字方塊 11"/>
          <p:cNvSpPr txBox="1"/>
          <p:nvPr/>
        </p:nvSpPr>
        <p:spPr>
          <a:xfrm>
            <a:off x="1143000" y="5105400"/>
            <a:ext cx="1325851" cy="400110"/>
          </a:xfrm>
          <a:prstGeom prst="rect">
            <a:avLst/>
          </a:prstGeom>
          <a:solidFill>
            <a:srgbClr val="FFFF00"/>
          </a:solidFill>
        </p:spPr>
        <p:txBody>
          <a:bodyPr wrap="square" rtlCol="0">
            <a:spAutoFit/>
          </a:bodyPr>
          <a:lstStyle/>
          <a:p>
            <a:r>
              <a:rPr lang="zh-TW" altLang="en-US" sz="2000" dirty="0"/>
              <a:t>離線媒體</a:t>
            </a:r>
            <a:endParaRPr lang="en-US" altLang="zh-TW" sz="2000" dirty="0"/>
          </a:p>
        </p:txBody>
      </p:sp>
      <p:sp>
        <p:nvSpPr>
          <p:cNvPr id="13" name="文字方塊 12"/>
          <p:cNvSpPr txBox="1"/>
          <p:nvPr/>
        </p:nvSpPr>
        <p:spPr>
          <a:xfrm>
            <a:off x="1125894" y="4191000"/>
            <a:ext cx="1325851" cy="400110"/>
          </a:xfrm>
          <a:prstGeom prst="rect">
            <a:avLst/>
          </a:prstGeom>
          <a:solidFill>
            <a:srgbClr val="FFFF00"/>
          </a:solidFill>
        </p:spPr>
        <p:txBody>
          <a:bodyPr wrap="square" rtlCol="0">
            <a:spAutoFit/>
          </a:bodyPr>
          <a:lstStyle/>
          <a:p>
            <a:r>
              <a:rPr lang="zh-TW" altLang="en-US" sz="2000" dirty="0"/>
              <a:t>電子郵件</a:t>
            </a:r>
            <a:endParaRPr lang="en-US" altLang="zh-TW" sz="2000" dirty="0"/>
          </a:p>
        </p:txBody>
      </p:sp>
      <p:sp>
        <p:nvSpPr>
          <p:cNvPr id="14" name="文字方塊 13"/>
          <p:cNvSpPr txBox="1"/>
          <p:nvPr/>
        </p:nvSpPr>
        <p:spPr>
          <a:xfrm>
            <a:off x="4876800" y="1600200"/>
            <a:ext cx="609600" cy="738664"/>
          </a:xfrm>
          <a:prstGeom prst="rect">
            <a:avLst/>
          </a:prstGeom>
          <a:solidFill>
            <a:srgbClr val="FFFF00"/>
          </a:solidFill>
        </p:spPr>
        <p:txBody>
          <a:bodyPr wrap="square" rtlCol="0">
            <a:spAutoFit/>
          </a:bodyPr>
          <a:lstStyle/>
          <a:p>
            <a:r>
              <a:rPr lang="zh-TW" altLang="en-US" sz="1400" dirty="0"/>
              <a:t>傳統</a:t>
            </a:r>
            <a:endParaRPr lang="en-US" altLang="zh-TW" sz="1400" dirty="0"/>
          </a:p>
          <a:p>
            <a:r>
              <a:rPr lang="zh-TW" altLang="en-US" sz="1400" dirty="0"/>
              <a:t>手機</a:t>
            </a:r>
            <a:endParaRPr lang="en-US" altLang="zh-TW" sz="1400" dirty="0"/>
          </a:p>
          <a:p>
            <a:r>
              <a:rPr lang="zh-TW" altLang="en-US" sz="1400" dirty="0"/>
              <a:t>平板</a:t>
            </a:r>
            <a:endParaRPr lang="en-US" altLang="zh-TW" sz="1400" dirty="0"/>
          </a:p>
        </p:txBody>
      </p:sp>
      <p:sp>
        <p:nvSpPr>
          <p:cNvPr id="15" name="文字方塊 14"/>
          <p:cNvSpPr txBox="1"/>
          <p:nvPr/>
        </p:nvSpPr>
        <p:spPr>
          <a:xfrm>
            <a:off x="4014496" y="5623301"/>
            <a:ext cx="1191208" cy="523220"/>
          </a:xfrm>
          <a:prstGeom prst="rect">
            <a:avLst/>
          </a:prstGeom>
          <a:solidFill>
            <a:srgbClr val="FFFF00"/>
          </a:solidFill>
        </p:spPr>
        <p:txBody>
          <a:bodyPr wrap="square" rtlCol="0">
            <a:spAutoFit/>
          </a:bodyPr>
          <a:lstStyle/>
          <a:p>
            <a:r>
              <a:rPr lang="zh-TW" altLang="en-US" sz="1400" dirty="0"/>
              <a:t>列印</a:t>
            </a:r>
            <a:endParaRPr lang="en-US" altLang="zh-TW" sz="1400" dirty="0"/>
          </a:p>
          <a:p>
            <a:r>
              <a:rPr lang="zh-TW" altLang="en-US" sz="1400" dirty="0"/>
              <a:t>電視</a:t>
            </a:r>
            <a:r>
              <a:rPr lang="en-US" altLang="zh-TW" sz="1400" dirty="0"/>
              <a:t>&amp;</a:t>
            </a:r>
            <a:r>
              <a:rPr lang="zh-TW" altLang="en-US" sz="1400" dirty="0"/>
              <a:t>收音機</a:t>
            </a:r>
            <a:endParaRPr lang="en-US" altLang="zh-TW" sz="1400" dirty="0"/>
          </a:p>
        </p:txBody>
      </p:sp>
      <p:sp>
        <p:nvSpPr>
          <p:cNvPr id="17" name="文字方塊 16"/>
          <p:cNvSpPr txBox="1"/>
          <p:nvPr/>
        </p:nvSpPr>
        <p:spPr>
          <a:xfrm>
            <a:off x="4998097" y="4191000"/>
            <a:ext cx="961832" cy="523220"/>
          </a:xfrm>
          <a:prstGeom prst="rect">
            <a:avLst/>
          </a:prstGeom>
          <a:solidFill>
            <a:srgbClr val="FFFF00"/>
          </a:solidFill>
        </p:spPr>
        <p:txBody>
          <a:bodyPr wrap="square" rtlCol="0">
            <a:spAutoFit/>
          </a:bodyPr>
          <a:lstStyle/>
          <a:p>
            <a:r>
              <a:rPr lang="zh-TW" altLang="en-US" sz="1400" dirty="0"/>
              <a:t>內部清單</a:t>
            </a:r>
            <a:endParaRPr lang="en-US" altLang="zh-TW" sz="1400" dirty="0"/>
          </a:p>
          <a:p>
            <a:r>
              <a:rPr lang="zh-TW" altLang="en-US" sz="1400" dirty="0"/>
              <a:t>採購清單</a:t>
            </a:r>
            <a:endParaRPr lang="en-US" altLang="zh-TW" sz="1400" dirty="0"/>
          </a:p>
        </p:txBody>
      </p:sp>
      <p:sp>
        <p:nvSpPr>
          <p:cNvPr id="18" name="文字方塊 17"/>
          <p:cNvSpPr txBox="1"/>
          <p:nvPr/>
        </p:nvSpPr>
        <p:spPr>
          <a:xfrm>
            <a:off x="6985906" y="1551801"/>
            <a:ext cx="990600" cy="954107"/>
          </a:xfrm>
          <a:prstGeom prst="rect">
            <a:avLst/>
          </a:prstGeom>
          <a:solidFill>
            <a:srgbClr val="FFFF00"/>
          </a:solidFill>
        </p:spPr>
        <p:txBody>
          <a:bodyPr wrap="square" rtlCol="0">
            <a:spAutoFit/>
          </a:bodyPr>
          <a:lstStyle/>
          <a:p>
            <a:r>
              <a:rPr lang="zh-TW" altLang="en-US" sz="1400" dirty="0"/>
              <a:t>搜尋</a:t>
            </a:r>
            <a:endParaRPr lang="en-US" altLang="zh-TW" sz="1400" dirty="0"/>
          </a:p>
          <a:p>
            <a:r>
              <a:rPr lang="zh-TW" altLang="en-US" sz="1400" dirty="0"/>
              <a:t>展示</a:t>
            </a:r>
            <a:endParaRPr lang="en-US" altLang="zh-TW" sz="1400" dirty="0"/>
          </a:p>
          <a:p>
            <a:r>
              <a:rPr lang="zh-TW" altLang="en-US" sz="1400" dirty="0"/>
              <a:t>加入會員</a:t>
            </a:r>
            <a:endParaRPr lang="en-US" altLang="zh-TW" sz="1400" dirty="0"/>
          </a:p>
          <a:p>
            <a:r>
              <a:rPr lang="zh-TW" altLang="en-US" sz="1400" dirty="0"/>
              <a:t>贊助</a:t>
            </a:r>
            <a:endParaRPr lang="en-US" altLang="zh-TW" sz="1400" dirty="0"/>
          </a:p>
        </p:txBody>
      </p:sp>
      <p:sp>
        <p:nvSpPr>
          <p:cNvPr id="19" name="文字方塊 18"/>
          <p:cNvSpPr txBox="1"/>
          <p:nvPr/>
        </p:nvSpPr>
        <p:spPr>
          <a:xfrm>
            <a:off x="6985906" y="2804953"/>
            <a:ext cx="611933" cy="954107"/>
          </a:xfrm>
          <a:prstGeom prst="rect">
            <a:avLst/>
          </a:prstGeom>
          <a:solidFill>
            <a:srgbClr val="FFFF00"/>
          </a:solidFill>
        </p:spPr>
        <p:txBody>
          <a:bodyPr wrap="square" rtlCol="0">
            <a:spAutoFit/>
          </a:bodyPr>
          <a:lstStyle/>
          <a:p>
            <a:r>
              <a:rPr lang="zh-TW" altLang="en-US" sz="1400" dirty="0"/>
              <a:t>溝通</a:t>
            </a:r>
            <a:endParaRPr lang="en-US" altLang="zh-TW" sz="1400" dirty="0"/>
          </a:p>
          <a:p>
            <a:r>
              <a:rPr lang="zh-TW" altLang="en-US" sz="1400" dirty="0"/>
              <a:t>訂婚</a:t>
            </a:r>
            <a:endParaRPr lang="en-US" altLang="zh-TW" sz="1400" dirty="0"/>
          </a:p>
          <a:p>
            <a:r>
              <a:rPr lang="zh-TW" altLang="en-US" sz="1400" dirty="0"/>
              <a:t>分享</a:t>
            </a:r>
            <a:endParaRPr lang="en-US" altLang="zh-TW" sz="1400" dirty="0"/>
          </a:p>
          <a:p>
            <a:r>
              <a:rPr lang="zh-TW" altLang="en-US" sz="1400" dirty="0"/>
              <a:t>建議</a:t>
            </a:r>
            <a:endParaRPr lang="en-US" altLang="zh-TW" sz="1400" dirty="0"/>
          </a:p>
        </p:txBody>
      </p:sp>
      <p:sp>
        <p:nvSpPr>
          <p:cNvPr id="20" name="文字方塊 19"/>
          <p:cNvSpPr txBox="1"/>
          <p:nvPr/>
        </p:nvSpPr>
        <p:spPr>
          <a:xfrm>
            <a:off x="7038779" y="4083278"/>
            <a:ext cx="937727" cy="738664"/>
          </a:xfrm>
          <a:prstGeom prst="rect">
            <a:avLst/>
          </a:prstGeom>
          <a:solidFill>
            <a:srgbClr val="FFFF00"/>
          </a:solidFill>
        </p:spPr>
        <p:txBody>
          <a:bodyPr wrap="square" rtlCol="0">
            <a:spAutoFit/>
          </a:bodyPr>
          <a:lstStyle/>
          <a:p>
            <a:r>
              <a:rPr lang="zh-TW" altLang="en-US" sz="1400" dirty="0"/>
              <a:t>新聞簡報</a:t>
            </a:r>
            <a:endParaRPr lang="en-US" altLang="zh-TW" sz="1400" dirty="0"/>
          </a:p>
          <a:p>
            <a:r>
              <a:rPr lang="zh-TW" altLang="en-US" sz="1400" dirty="0"/>
              <a:t>更新</a:t>
            </a:r>
            <a:endParaRPr lang="en-US" altLang="zh-TW" sz="1400" dirty="0"/>
          </a:p>
          <a:p>
            <a:r>
              <a:rPr lang="zh-TW" altLang="en-US" sz="1400" dirty="0"/>
              <a:t>特價</a:t>
            </a:r>
            <a:endParaRPr lang="en-US" altLang="zh-TW" sz="1400" dirty="0"/>
          </a:p>
        </p:txBody>
      </p:sp>
      <p:sp>
        <p:nvSpPr>
          <p:cNvPr id="21" name="文字方塊 20"/>
          <p:cNvSpPr txBox="1"/>
          <p:nvPr/>
        </p:nvSpPr>
        <p:spPr>
          <a:xfrm>
            <a:off x="7038779" y="4941941"/>
            <a:ext cx="585497" cy="738664"/>
          </a:xfrm>
          <a:prstGeom prst="rect">
            <a:avLst/>
          </a:prstGeom>
          <a:solidFill>
            <a:srgbClr val="FFFF00"/>
          </a:solidFill>
        </p:spPr>
        <p:txBody>
          <a:bodyPr wrap="square" rtlCol="0">
            <a:spAutoFit/>
          </a:bodyPr>
          <a:lstStyle/>
          <a:p>
            <a:r>
              <a:rPr lang="zh-TW" altLang="en-US" sz="1400" dirty="0"/>
              <a:t>教育</a:t>
            </a:r>
            <a:endParaRPr lang="en-US" altLang="zh-TW" sz="1400" dirty="0"/>
          </a:p>
          <a:p>
            <a:r>
              <a:rPr lang="zh-TW" altLang="en-US" sz="1400" dirty="0"/>
              <a:t>曝光</a:t>
            </a:r>
            <a:endParaRPr lang="en-US" altLang="zh-TW" sz="1400" dirty="0"/>
          </a:p>
          <a:p>
            <a:r>
              <a:rPr lang="zh-TW" altLang="en-US" sz="1400" dirty="0"/>
              <a:t>品牌</a:t>
            </a:r>
            <a:endParaRPr lang="en-US" altLang="zh-TW" sz="1400" dirty="0"/>
          </a:p>
        </p:txBody>
      </p:sp>
    </p:spTree>
    <p:extLst>
      <p:ext uri="{BB962C8B-B14F-4D97-AF65-F5344CB8AC3E}">
        <p14:creationId xmlns:p14="http://schemas.microsoft.com/office/powerpoint/2010/main" val="2195600025"/>
      </p:ext>
    </p:extLst>
  </p:cSld>
  <p:clrMapOvr>
    <a:masterClrMapping/>
  </p:clrMapOvr>
</p:sld>
</file>

<file path=ppt/theme/theme1.xml><?xml version="1.0" encoding="utf-8"?>
<a:theme xmlns:a="http://schemas.openxmlformats.org/drawingml/2006/main" name="ECOM13">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extLst>
    <a:ext uri="{05A4C25C-085E-4340-85A3-A5531E510DB2}">
      <thm15:themeFamily xmlns:thm15="http://schemas.microsoft.com/office/thememl/2012/main" xmlns="" name="ECOM13" id="{15970C01-7498-4C18-9578-ECB76F356383}" vid="{B5062665-FB95-4B6F-A2A0-9D73DDB27F36}"/>
    </a:ext>
  </a:ext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ECOM13</Template>
  <TotalTime>4555</TotalTime>
  <Words>5672</Words>
  <Application>Microsoft Office PowerPoint</Application>
  <PresentationFormat>如螢幕大小 (4:3)</PresentationFormat>
  <Paragraphs>1008</Paragraphs>
  <Slides>55</Slides>
  <Notes>12</Notes>
  <HiddenSlides>0</HiddenSlides>
  <MMClips>0</MMClips>
  <ScaleCrop>false</ScaleCrop>
  <HeadingPairs>
    <vt:vector size="4" baseType="variant">
      <vt:variant>
        <vt:lpstr>佈景主題</vt:lpstr>
      </vt:variant>
      <vt:variant>
        <vt:i4>1</vt:i4>
      </vt:variant>
      <vt:variant>
        <vt:lpstr>投影片標題</vt:lpstr>
      </vt:variant>
      <vt:variant>
        <vt:i4>55</vt:i4>
      </vt:variant>
    </vt:vector>
  </HeadingPairs>
  <TitlesOfParts>
    <vt:vector size="56" baseType="lpstr">
      <vt:lpstr>ECOM13</vt:lpstr>
      <vt:lpstr>E-commerce 2017  business. technology. society. 13th edition</vt:lpstr>
      <vt:lpstr>E-commerce 2017   business. technology. society.</vt:lpstr>
      <vt:lpstr>Learning Objectives</vt:lpstr>
      <vt:lpstr>The Wall Street Journal: Redesigning for Today’s Platforms</vt:lpstr>
      <vt:lpstr>Imagine Your E-commerce Presence (1 of 3)</vt:lpstr>
      <vt:lpstr>Imagine Your E-commerce Presence (2 of 3)</vt:lpstr>
      <vt:lpstr>Imagine Your E-commerce Presence (3 of 3)</vt:lpstr>
      <vt:lpstr>Figure 4.1: SWOT Analysis</vt:lpstr>
      <vt:lpstr>Figure 4.2: E-commerce Presence Map</vt:lpstr>
      <vt:lpstr>Building an E-commerce Site: A Systematic Approach</vt:lpstr>
      <vt:lpstr>Planning: The Systems Development Life Cycle</vt:lpstr>
      <vt:lpstr>Figure 4.5: Website Systems Development Life Cycle</vt:lpstr>
      <vt:lpstr>System Analysis/Planning</vt:lpstr>
      <vt:lpstr>Table 4.2: System Analysis, Business Objectives, System Functionalities, and Information Requirements for a Typical  E-commerce Site (1 of 2)</vt:lpstr>
      <vt:lpstr>Table 4.2: System Analysis, Business Objectives, System Functionalities, and Information Requirements for a Typical  E-commerce Site (2 of 2)</vt:lpstr>
      <vt:lpstr>Systems Design: Hardware and Software Platforms</vt:lpstr>
      <vt:lpstr>Figure 4.6(a): Logical Design for a Simple Website</vt:lpstr>
      <vt:lpstr>Figure 4.6(b): Physical Design for a Simple Website</vt:lpstr>
      <vt:lpstr>Building the System: In-house versus Outsourcing</vt:lpstr>
      <vt:lpstr>Figure 4.7: Choices in Building and Hosting</vt:lpstr>
      <vt:lpstr>Insight on Business: Weebly Makes Creating Websites Easy</vt:lpstr>
      <vt:lpstr>Testing the System</vt:lpstr>
      <vt:lpstr>Implementation and Maintenance</vt:lpstr>
      <vt:lpstr>Figure 4.10: Factors in Website Optimization</vt:lpstr>
      <vt:lpstr>Simple vs. Multi-tiered Website Architecture</vt:lpstr>
      <vt:lpstr>Figure 4.11(a): Two-tier E-commerce Architecture</vt:lpstr>
      <vt:lpstr>Figure 4.11(b): Multi-tier E-commerce Architecture</vt:lpstr>
      <vt:lpstr>Web Server Software</vt:lpstr>
      <vt:lpstr>Table 4.4: Basic Functionality Provided by Web Servers</vt:lpstr>
      <vt:lpstr>Site Management Tools</vt:lpstr>
      <vt:lpstr>Dynamic Page Generation Tools</vt:lpstr>
      <vt:lpstr>Application Servers</vt:lpstr>
      <vt:lpstr>E-commerce Merchant Server Software</vt:lpstr>
      <vt:lpstr>Merchant Server Software Packages (1 of 2)</vt:lpstr>
      <vt:lpstr>Merchant Server Software Packages (2 of 2)</vt:lpstr>
      <vt:lpstr>Choosing Hardware</vt:lpstr>
      <vt:lpstr>Right-Sizing Your Hardware Platform:  The Demand Side</vt:lpstr>
      <vt:lpstr>Right-Sizing Your Hardware Platform: The Supply Side</vt:lpstr>
      <vt:lpstr>Table 4.8: Vertical and Horizontal Scaling Techniques</vt:lpstr>
      <vt:lpstr>Table 4.9: Improving the Processing Architecture of Your Site</vt:lpstr>
      <vt:lpstr>Other E-commerce Site Tools</vt:lpstr>
      <vt:lpstr>Table 4.10: E-commerce Website Features that Annoy Customers (1 of 2)</vt:lpstr>
      <vt:lpstr>Table 4.10: E-commerce Website Features that Annoy Customers (2 of 2)</vt:lpstr>
      <vt:lpstr>Table 4.11: The Eight Most Important Factors in Successful E-commerce Site Design</vt:lpstr>
      <vt:lpstr>Tools for Interactivity and Active Content</vt:lpstr>
      <vt:lpstr>Personalization Tools</vt:lpstr>
      <vt:lpstr>The Information Policy Set</vt:lpstr>
      <vt:lpstr>Insight on Society: Designing for Accessibility</vt:lpstr>
      <vt:lpstr>Developing a Mobile Website and Building Mobile Applications</vt:lpstr>
      <vt:lpstr>Planning and Building a Mobile Presence</vt:lpstr>
      <vt:lpstr>Table 4.13: Unique Features That Must Be Taken into Account When Designing a Mobile Presence</vt:lpstr>
      <vt:lpstr>Mobile Presence Design Considerations</vt:lpstr>
      <vt:lpstr>Cross-Platform Mobile App Development Tools</vt:lpstr>
      <vt:lpstr>Mobile Presence: Performance and Cost Considerations</vt:lpstr>
      <vt:lpstr>Insight on Technology: Carnival Cruise Ships Go Mobile</vt:lpstr>
    </vt:vector>
  </TitlesOfParts>
  <Company>echosvoice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 Compliant Lecture PowerPoint</dc:title>
  <dc:subject>E-commerce 2017</dc:subject>
  <dc:creator>Kenneth C. Laudon/Carol G. Traver</dc:creator>
  <cp:keywords>E-commerce</cp:keywords>
  <cp:lastModifiedBy>吳佩璇</cp:lastModifiedBy>
  <cp:revision>285</cp:revision>
  <dcterms:created xsi:type="dcterms:W3CDTF">2014-07-14T20:04:21Z</dcterms:created>
  <dcterms:modified xsi:type="dcterms:W3CDTF">2018-03-19T04:42:25Z</dcterms:modified>
</cp:coreProperties>
</file>